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08" r:id="rId2"/>
    <p:sldId id="425" r:id="rId3"/>
    <p:sldId id="412" r:id="rId4"/>
    <p:sldId id="417" r:id="rId5"/>
    <p:sldId id="418" r:id="rId6"/>
    <p:sldId id="419" r:id="rId7"/>
    <p:sldId id="416" r:id="rId8"/>
    <p:sldId id="420" r:id="rId9"/>
    <p:sldId id="421" r:id="rId10"/>
    <p:sldId id="422" r:id="rId11"/>
    <p:sldId id="423" r:id="rId12"/>
    <p:sldId id="426" r:id="rId13"/>
    <p:sldId id="413" r:id="rId14"/>
    <p:sldId id="411" r:id="rId15"/>
    <p:sldId id="428" r:id="rId16"/>
    <p:sldId id="405" r:id="rId17"/>
    <p:sldId id="429" r:id="rId18"/>
    <p:sldId id="414" r:id="rId19"/>
    <p:sldId id="427" r:id="rId20"/>
    <p:sldId id="431" r:id="rId21"/>
    <p:sldId id="432" r:id="rId22"/>
    <p:sldId id="433" r:id="rId23"/>
    <p:sldId id="434" r:id="rId24"/>
    <p:sldId id="445" r:id="rId25"/>
    <p:sldId id="444" r:id="rId26"/>
    <p:sldId id="435" r:id="rId27"/>
    <p:sldId id="437" r:id="rId28"/>
    <p:sldId id="438" r:id="rId29"/>
    <p:sldId id="439" r:id="rId30"/>
    <p:sldId id="440" r:id="rId31"/>
    <p:sldId id="441" r:id="rId32"/>
    <p:sldId id="442" r:id="rId33"/>
    <p:sldId id="443" r:id="rId34"/>
  </p:sldIdLst>
  <p:sldSz cx="12192000" cy="6858000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2D86"/>
    <a:srgbClr val="CB1D63"/>
    <a:srgbClr val="D21C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 autoAdjust="0"/>
    <p:restoredTop sz="65350" autoAdjust="0"/>
  </p:normalViewPr>
  <p:slideViewPr>
    <p:cSldViewPr snapToGrid="0" snapToObjects="1">
      <p:cViewPr varScale="1">
        <p:scale>
          <a:sx n="48" d="100"/>
          <a:sy n="48" d="100"/>
        </p:scale>
        <p:origin x="121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zel\Desktop\CYP%20Active%20Lives%2017-18%20G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zel\Desktop\CYP%20Active%20Lives%2017-18%20GM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Overall!$C$1</c:f>
              <c:strCache>
                <c:ptCount val="1"/>
                <c:pt idx="0">
                  <c:v>Active every day (60 minutes or more every day)</c:v>
                </c:pt>
              </c:strCache>
            </c:strRef>
          </c:tx>
          <c:spPr>
            <a:solidFill>
              <a:srgbClr val="CB1D63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8B-4AAE-A7F0-DE61BF0F29E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8B-4AAE-A7F0-DE61BF0F29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T Sans" panose="020B0503020203020204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Overall!$A$2:$A$11</c:f>
              <c:strCache>
                <c:ptCount val="10"/>
                <c:pt idx="0">
                  <c:v>Bolton</c:v>
                </c:pt>
                <c:pt idx="1">
                  <c:v>Bury</c:v>
                </c:pt>
                <c:pt idx="2">
                  <c:v>Manchester</c:v>
                </c:pt>
                <c:pt idx="3">
                  <c:v>Oldham</c:v>
                </c:pt>
                <c:pt idx="4">
                  <c:v>Rochdale</c:v>
                </c:pt>
                <c:pt idx="5">
                  <c:v>Salford</c:v>
                </c:pt>
                <c:pt idx="6">
                  <c:v>Stockport</c:v>
                </c:pt>
                <c:pt idx="7">
                  <c:v>Tameside</c:v>
                </c:pt>
                <c:pt idx="8">
                  <c:v>Trafford</c:v>
                </c:pt>
                <c:pt idx="9">
                  <c:v>Wigan</c:v>
                </c:pt>
              </c:strCache>
            </c:strRef>
          </c:cat>
          <c:val>
            <c:numRef>
              <c:f>Overall!$C$2:$C$11</c:f>
              <c:numCache>
                <c:formatCode>###0.0%</c:formatCode>
                <c:ptCount val="10"/>
                <c:pt idx="0">
                  <c:v>0.2467</c:v>
                </c:pt>
                <c:pt idx="1">
                  <c:v>0.21440000000000001</c:v>
                </c:pt>
                <c:pt idx="2">
                  <c:v>0</c:v>
                </c:pt>
                <c:pt idx="3">
                  <c:v>9.11E-2</c:v>
                </c:pt>
                <c:pt idx="4">
                  <c:v>0.16550000000000001</c:v>
                </c:pt>
                <c:pt idx="5">
                  <c:v>0.19950000000000001</c:v>
                </c:pt>
                <c:pt idx="6">
                  <c:v>0.15679999999999999</c:v>
                </c:pt>
                <c:pt idx="7">
                  <c:v>0</c:v>
                </c:pt>
                <c:pt idx="8">
                  <c:v>0.16300000000000001</c:v>
                </c:pt>
                <c:pt idx="9">
                  <c:v>0.1762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8B-4AAE-A7F0-DE61BF0F29EE}"/>
            </c:ext>
          </c:extLst>
        </c:ser>
        <c:ser>
          <c:idx val="1"/>
          <c:order val="1"/>
          <c:tx>
            <c:strRef>
              <c:f>Overall!$E$1</c:f>
              <c:strCache>
                <c:ptCount val="1"/>
                <c:pt idx="0">
                  <c:v>Active across the week (an average of 60 minutes or more a day but not every day)</c:v>
                </c:pt>
              </c:strCache>
            </c:strRef>
          </c:tx>
          <c:spPr>
            <a:solidFill>
              <a:srgbClr val="8A6EAD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4.8899755501222494E-3"/>
                  <c:y val="0.2592563919481448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B8B-4AAE-A7F0-DE61BF0F29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T Sans" panose="020B0503020203020204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Overall!$A$2:$A$11</c:f>
              <c:strCache>
                <c:ptCount val="10"/>
                <c:pt idx="0">
                  <c:v>Bolton</c:v>
                </c:pt>
                <c:pt idx="1">
                  <c:v>Bury</c:v>
                </c:pt>
                <c:pt idx="2">
                  <c:v>Manchester</c:v>
                </c:pt>
                <c:pt idx="3">
                  <c:v>Oldham</c:v>
                </c:pt>
                <c:pt idx="4">
                  <c:v>Rochdale</c:v>
                </c:pt>
                <c:pt idx="5">
                  <c:v>Salford</c:v>
                </c:pt>
                <c:pt idx="6">
                  <c:v>Stockport</c:v>
                </c:pt>
                <c:pt idx="7">
                  <c:v>Tameside</c:v>
                </c:pt>
                <c:pt idx="8">
                  <c:v>Trafford</c:v>
                </c:pt>
                <c:pt idx="9">
                  <c:v>Wigan</c:v>
                </c:pt>
              </c:strCache>
            </c:strRef>
          </c:cat>
          <c:val>
            <c:numRef>
              <c:f>Overall!$E$2:$E$11</c:f>
              <c:numCache>
                <c:formatCode>###0.0%</c:formatCode>
                <c:ptCount val="10"/>
                <c:pt idx="0">
                  <c:v>0.23760000000000001</c:v>
                </c:pt>
                <c:pt idx="1">
                  <c:v>0.21029999999999999</c:v>
                </c:pt>
                <c:pt idx="2">
                  <c:v>0.24360000000000001</c:v>
                </c:pt>
                <c:pt idx="3">
                  <c:v>0.2064</c:v>
                </c:pt>
                <c:pt idx="4">
                  <c:v>0.21879999999999999</c:v>
                </c:pt>
                <c:pt idx="5">
                  <c:v>0.23680000000000001</c:v>
                </c:pt>
                <c:pt idx="6">
                  <c:v>0.29970000000000002</c:v>
                </c:pt>
                <c:pt idx="7">
                  <c:v>0.22720000000000001</c:v>
                </c:pt>
                <c:pt idx="8">
                  <c:v>0.25140000000000001</c:v>
                </c:pt>
                <c:pt idx="9">
                  <c:v>0.21909999999999999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8B-4AAE-A7F0-DE61BF0F29EE}"/>
            </c:ext>
          </c:extLst>
        </c:ser>
        <c:ser>
          <c:idx val="2"/>
          <c:order val="2"/>
          <c:tx>
            <c:strRef>
              <c:f>Overall!$G$1</c:f>
              <c:strCache>
                <c:ptCount val="1"/>
                <c:pt idx="0">
                  <c:v>Fairly active (an average of 30-59 minutes a day)</c:v>
                </c:pt>
              </c:strCache>
            </c:strRef>
          </c:tx>
          <c:spPr>
            <a:solidFill>
              <a:srgbClr val="3C3C3B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1.6299918500407497E-3"/>
                  <c:y val="1.06100825302902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B8B-4AAE-A7F0-DE61BF0F29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T Sans" panose="020B0503020203020204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Overall!$A$2:$A$11</c:f>
              <c:strCache>
                <c:ptCount val="10"/>
                <c:pt idx="0">
                  <c:v>Bolton</c:v>
                </c:pt>
                <c:pt idx="1">
                  <c:v>Bury</c:v>
                </c:pt>
                <c:pt idx="2">
                  <c:v>Manchester</c:v>
                </c:pt>
                <c:pt idx="3">
                  <c:v>Oldham</c:v>
                </c:pt>
                <c:pt idx="4">
                  <c:v>Rochdale</c:v>
                </c:pt>
                <c:pt idx="5">
                  <c:v>Salford</c:v>
                </c:pt>
                <c:pt idx="6">
                  <c:v>Stockport</c:v>
                </c:pt>
                <c:pt idx="7">
                  <c:v>Tameside</c:v>
                </c:pt>
                <c:pt idx="8">
                  <c:v>Trafford</c:v>
                </c:pt>
                <c:pt idx="9">
                  <c:v>Wigan</c:v>
                </c:pt>
              </c:strCache>
            </c:strRef>
          </c:cat>
          <c:val>
            <c:numRef>
              <c:f>Overall!$G$2:$G$11</c:f>
              <c:numCache>
                <c:formatCode>###0.0%</c:formatCode>
                <c:ptCount val="10"/>
                <c:pt idx="0">
                  <c:v>0.20619999999999999</c:v>
                </c:pt>
                <c:pt idx="1">
                  <c:v>0.30590000000000001</c:v>
                </c:pt>
                <c:pt idx="2">
                  <c:v>0.30880000000000002</c:v>
                </c:pt>
                <c:pt idx="3">
                  <c:v>0.2492</c:v>
                </c:pt>
                <c:pt idx="4">
                  <c:v>0.2054</c:v>
                </c:pt>
                <c:pt idx="5">
                  <c:v>0.1857</c:v>
                </c:pt>
                <c:pt idx="6">
                  <c:v>0.222</c:v>
                </c:pt>
                <c:pt idx="7">
                  <c:v>0.2631</c:v>
                </c:pt>
                <c:pt idx="8">
                  <c:v>0.29099999999999998</c:v>
                </c:pt>
                <c:pt idx="9">
                  <c:v>0.2447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8B-4AAE-A7F0-DE61BF0F29EE}"/>
            </c:ext>
          </c:extLst>
        </c:ser>
        <c:ser>
          <c:idx val="3"/>
          <c:order val="3"/>
          <c:tx>
            <c:strRef>
              <c:f>Overall!$I$1</c:f>
              <c:strCache>
                <c:ptCount val="1"/>
                <c:pt idx="0">
                  <c:v>Less active (less than an average of 30 minutes a day)</c:v>
                </c:pt>
              </c:strCache>
            </c:strRef>
          </c:tx>
          <c:spPr>
            <a:solidFill>
              <a:srgbClr val="5B2D8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9.2886545393042197E-3"/>
                  <c:y val="-4.618610026060957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B8B-4AAE-A7F0-DE61BF0F29EE}"/>
                </c:ext>
              </c:extLst>
            </c:dLbl>
            <c:dLbl>
              <c:idx val="8"/>
              <c:layout>
                <c:manualLayout>
                  <c:x val="1.4669926650366748E-2"/>
                  <c:y val="-3.89036359443976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B8B-4AAE-A7F0-DE61BF0F29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T Sans" panose="020B0503020203020204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Overall!$A$2:$A$11</c:f>
              <c:strCache>
                <c:ptCount val="10"/>
                <c:pt idx="0">
                  <c:v>Bolton</c:v>
                </c:pt>
                <c:pt idx="1">
                  <c:v>Bury</c:v>
                </c:pt>
                <c:pt idx="2">
                  <c:v>Manchester</c:v>
                </c:pt>
                <c:pt idx="3">
                  <c:v>Oldham</c:v>
                </c:pt>
                <c:pt idx="4">
                  <c:v>Rochdale</c:v>
                </c:pt>
                <c:pt idx="5">
                  <c:v>Salford</c:v>
                </c:pt>
                <c:pt idx="6">
                  <c:v>Stockport</c:v>
                </c:pt>
                <c:pt idx="7">
                  <c:v>Tameside</c:v>
                </c:pt>
                <c:pt idx="8">
                  <c:v>Trafford</c:v>
                </c:pt>
                <c:pt idx="9">
                  <c:v>Wigan</c:v>
                </c:pt>
              </c:strCache>
            </c:strRef>
          </c:cat>
          <c:val>
            <c:numRef>
              <c:f>Overall!$I$2:$I$11</c:f>
              <c:numCache>
                <c:formatCode>###0.0%</c:formatCode>
                <c:ptCount val="10"/>
                <c:pt idx="0">
                  <c:v>0.30940000000000001</c:v>
                </c:pt>
                <c:pt idx="1">
                  <c:v>0.26939999999999997</c:v>
                </c:pt>
                <c:pt idx="2">
                  <c:v>0.36820000000000003</c:v>
                </c:pt>
                <c:pt idx="3">
                  <c:v>0.45340000000000003</c:v>
                </c:pt>
                <c:pt idx="4">
                  <c:v>0.4103</c:v>
                </c:pt>
                <c:pt idx="5">
                  <c:v>0.378</c:v>
                </c:pt>
                <c:pt idx="6">
                  <c:v>0.32150000000000001</c:v>
                </c:pt>
                <c:pt idx="7">
                  <c:v>0.37469999999999998</c:v>
                </c:pt>
                <c:pt idx="8">
                  <c:v>0.29459999999999997</c:v>
                </c:pt>
                <c:pt idx="9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B8B-4AAE-A7F0-DE61BF0F29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2379776"/>
        <c:axId val="442380168"/>
      </c:barChart>
      <c:catAx>
        <c:axId val="44237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/>
                <a:ea typeface="+mn-ea"/>
                <a:cs typeface="+mn-cs"/>
              </a:defRPr>
            </a:pPr>
            <a:endParaRPr lang="en-US"/>
          </a:p>
        </c:txPr>
        <c:crossAx val="442380168"/>
        <c:crosses val="autoZero"/>
        <c:auto val="1"/>
        <c:lblAlgn val="ctr"/>
        <c:lblOffset val="100"/>
        <c:noMultiLvlLbl val="0"/>
      </c:catAx>
      <c:valAx>
        <c:axId val="442380168"/>
        <c:scaling>
          <c:orientation val="minMax"/>
        </c:scaling>
        <c:delete val="1"/>
        <c:axPos val="l"/>
        <c:numFmt formatCode="###0.0%" sourceLinked="1"/>
        <c:majorTickMark val="none"/>
        <c:minorTickMark val="none"/>
        <c:tickLblPos val="nextTo"/>
        <c:crossAx val="44237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/>
                <a:ea typeface="+mn-ea"/>
                <a:cs typeface="+mn-cs"/>
              </a:defRPr>
            </a:pPr>
            <a:r>
              <a:rPr lang="en-GB" sz="1600" dirty="0">
                <a:latin typeface="PT Sans" panose="020B0503020203020204"/>
              </a:rPr>
              <a:t>At School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'At school'!$B$1:$B$2</c:f>
              <c:strCache>
                <c:ptCount val="2"/>
                <c:pt idx="0">
                  <c:v>At School</c:v>
                </c:pt>
                <c:pt idx="1">
                  <c:v>30 minutes or more every day</c:v>
                </c:pt>
              </c:strCache>
            </c:strRef>
          </c:tx>
          <c:spPr>
            <a:solidFill>
              <a:srgbClr val="CB1D6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T Sans" panose="020B0503020203020204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'At school'!$A$3:$A$14</c:f>
              <c:strCache>
                <c:ptCount val="12"/>
                <c:pt idx="0">
                  <c:v>England</c:v>
                </c:pt>
                <c:pt idx="1">
                  <c:v>GM</c:v>
                </c:pt>
                <c:pt idx="2">
                  <c:v>Bolton</c:v>
                </c:pt>
                <c:pt idx="3">
                  <c:v>Bury</c:v>
                </c:pt>
                <c:pt idx="4">
                  <c:v>Manchester</c:v>
                </c:pt>
                <c:pt idx="5">
                  <c:v>Oldham</c:v>
                </c:pt>
                <c:pt idx="6">
                  <c:v>Rochdale</c:v>
                </c:pt>
                <c:pt idx="7">
                  <c:v>Salford</c:v>
                </c:pt>
                <c:pt idx="8">
                  <c:v>Stockport</c:v>
                </c:pt>
                <c:pt idx="9">
                  <c:v>Tameside</c:v>
                </c:pt>
                <c:pt idx="10">
                  <c:v>Trafford</c:v>
                </c:pt>
                <c:pt idx="11">
                  <c:v>Wigan</c:v>
                </c:pt>
              </c:strCache>
            </c:strRef>
          </c:cat>
          <c:val>
            <c:numRef>
              <c:f>'At school'!$B$3:$B$14</c:f>
              <c:numCache>
                <c:formatCode>###0.0%</c:formatCode>
                <c:ptCount val="12"/>
                <c:pt idx="0">
                  <c:v>0.27710000000000001</c:v>
                </c:pt>
                <c:pt idx="1">
                  <c:v>0.25779999999999997</c:v>
                </c:pt>
                <c:pt idx="2">
                  <c:v>0.30609999999999998</c:v>
                </c:pt>
                <c:pt idx="3">
                  <c:v>0.28460000000000002</c:v>
                </c:pt>
                <c:pt idx="4">
                  <c:v>0.22770000000000001</c:v>
                </c:pt>
                <c:pt idx="5">
                  <c:v>0.17649999999999999</c:v>
                </c:pt>
                <c:pt idx="6">
                  <c:v>0.2487</c:v>
                </c:pt>
                <c:pt idx="7">
                  <c:v>0.2414</c:v>
                </c:pt>
                <c:pt idx="8">
                  <c:v>0.35539999999999999</c:v>
                </c:pt>
                <c:pt idx="9">
                  <c:v>0.26419999999999999</c:v>
                </c:pt>
                <c:pt idx="10">
                  <c:v>0.34570000000000001</c:v>
                </c:pt>
                <c:pt idx="11">
                  <c:v>0.2707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9F-4587-B297-210CE191A86E}"/>
            </c:ext>
          </c:extLst>
        </c:ser>
        <c:ser>
          <c:idx val="1"/>
          <c:order val="1"/>
          <c:tx>
            <c:strRef>
              <c:f>'At school'!$C$1:$C$2</c:f>
              <c:strCache>
                <c:ptCount val="2"/>
                <c:pt idx="0">
                  <c:v>At School</c:v>
                </c:pt>
                <c:pt idx="1">
                  <c:v>An average of 30 minutes or more a day but not every day</c:v>
                </c:pt>
              </c:strCache>
            </c:strRef>
          </c:tx>
          <c:spPr>
            <a:solidFill>
              <a:srgbClr val="8A6EAD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1.4625852914262811E-2"/>
                  <c:y val="4.07206865321238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9F-4587-B297-210CE191A8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T Sans" panose="020B0503020203020204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'At school'!$A$3:$A$14</c:f>
              <c:strCache>
                <c:ptCount val="12"/>
                <c:pt idx="0">
                  <c:v>England</c:v>
                </c:pt>
                <c:pt idx="1">
                  <c:v>GM</c:v>
                </c:pt>
                <c:pt idx="2">
                  <c:v>Bolton</c:v>
                </c:pt>
                <c:pt idx="3">
                  <c:v>Bury</c:v>
                </c:pt>
                <c:pt idx="4">
                  <c:v>Manchester</c:v>
                </c:pt>
                <c:pt idx="5">
                  <c:v>Oldham</c:v>
                </c:pt>
                <c:pt idx="6">
                  <c:v>Rochdale</c:v>
                </c:pt>
                <c:pt idx="7">
                  <c:v>Salford</c:v>
                </c:pt>
                <c:pt idx="8">
                  <c:v>Stockport</c:v>
                </c:pt>
                <c:pt idx="9">
                  <c:v>Tameside</c:v>
                </c:pt>
                <c:pt idx="10">
                  <c:v>Trafford</c:v>
                </c:pt>
                <c:pt idx="11">
                  <c:v>Wigan</c:v>
                </c:pt>
              </c:strCache>
            </c:strRef>
          </c:cat>
          <c:val>
            <c:numRef>
              <c:f>'At school'!$C$3:$C$14</c:f>
              <c:numCache>
                <c:formatCode>#,###</c:formatCode>
                <c:ptCount val="12"/>
                <c:pt idx="0" formatCode="###0.0%">
                  <c:v>0.1183</c:v>
                </c:pt>
                <c:pt idx="1">
                  <c:v>0</c:v>
                </c:pt>
                <c:pt idx="2">
                  <c:v>0</c:v>
                </c:pt>
                <c:pt idx="3" formatCode="###0.0%">
                  <c:v>0.1099</c:v>
                </c:pt>
                <c:pt idx="4">
                  <c:v>0</c:v>
                </c:pt>
                <c:pt idx="5" formatCode="###0.0%">
                  <c:v>9.4500000000000001E-2</c:v>
                </c:pt>
                <c:pt idx="6">
                  <c:v>0</c:v>
                </c:pt>
                <c:pt idx="7" formatCode="###0.0%">
                  <c:v>0.1226</c:v>
                </c:pt>
                <c:pt idx="8" formatCode="###0.0%">
                  <c:v>7.4499999999999997E-2</c:v>
                </c:pt>
                <c:pt idx="9">
                  <c:v>0</c:v>
                </c:pt>
                <c:pt idx="10" formatCode="###0.0%">
                  <c:v>0.1196</c:v>
                </c:pt>
                <c:pt idx="11" formatCode="###0.0%">
                  <c:v>9.3100000000000002E-2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9F-4587-B297-210CE191A86E}"/>
            </c:ext>
          </c:extLst>
        </c:ser>
        <c:ser>
          <c:idx val="2"/>
          <c:order val="2"/>
          <c:tx>
            <c:strRef>
              <c:f>'At school'!$D$1:$D$2</c:f>
              <c:strCache>
                <c:ptCount val="2"/>
                <c:pt idx="0">
                  <c:v>At School</c:v>
                </c:pt>
                <c:pt idx="1">
                  <c:v>Less active (less than an average of 30 minutes a day)</c:v>
                </c:pt>
              </c:strCache>
            </c:strRef>
          </c:tx>
          <c:spPr>
            <a:solidFill>
              <a:srgbClr val="5B2D8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T Sans" panose="020B0503020203020204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'At school'!$A$3:$A$14</c:f>
              <c:strCache>
                <c:ptCount val="12"/>
                <c:pt idx="0">
                  <c:v>England</c:v>
                </c:pt>
                <c:pt idx="1">
                  <c:v>GM</c:v>
                </c:pt>
                <c:pt idx="2">
                  <c:v>Bolton</c:v>
                </c:pt>
                <c:pt idx="3">
                  <c:v>Bury</c:v>
                </c:pt>
                <c:pt idx="4">
                  <c:v>Manchester</c:v>
                </c:pt>
                <c:pt idx="5">
                  <c:v>Oldham</c:v>
                </c:pt>
                <c:pt idx="6">
                  <c:v>Rochdale</c:v>
                </c:pt>
                <c:pt idx="7">
                  <c:v>Salford</c:v>
                </c:pt>
                <c:pt idx="8">
                  <c:v>Stockport</c:v>
                </c:pt>
                <c:pt idx="9">
                  <c:v>Tameside</c:v>
                </c:pt>
                <c:pt idx="10">
                  <c:v>Trafford</c:v>
                </c:pt>
                <c:pt idx="11">
                  <c:v>Wigan</c:v>
                </c:pt>
              </c:strCache>
            </c:strRef>
          </c:cat>
          <c:val>
            <c:numRef>
              <c:f>'At school'!$D$3:$D$14</c:f>
              <c:numCache>
                <c:formatCode>###0.0%</c:formatCode>
                <c:ptCount val="12"/>
                <c:pt idx="0">
                  <c:v>0.60460000000000003</c:v>
                </c:pt>
                <c:pt idx="1">
                  <c:v>0.69810000000000005</c:v>
                </c:pt>
                <c:pt idx="2">
                  <c:v>0.61360000000000003</c:v>
                </c:pt>
                <c:pt idx="3">
                  <c:v>0.60550000000000004</c:v>
                </c:pt>
                <c:pt idx="4">
                  <c:v>0.6653</c:v>
                </c:pt>
                <c:pt idx="5">
                  <c:v>0.72899999999999998</c:v>
                </c:pt>
                <c:pt idx="6">
                  <c:v>0.65720000000000001</c:v>
                </c:pt>
                <c:pt idx="7">
                  <c:v>0.63600000000000001</c:v>
                </c:pt>
                <c:pt idx="8">
                  <c:v>0.57020000000000004</c:v>
                </c:pt>
                <c:pt idx="9">
                  <c:v>0.63300000000000001</c:v>
                </c:pt>
                <c:pt idx="10">
                  <c:v>0.53459999999999996</c:v>
                </c:pt>
                <c:pt idx="11">
                  <c:v>0.6361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9F-4587-B297-210CE191A8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2380952"/>
        <c:axId val="442384088"/>
      </c:barChart>
      <c:catAx>
        <c:axId val="442380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/>
                <a:ea typeface="+mn-ea"/>
                <a:cs typeface="+mn-cs"/>
              </a:defRPr>
            </a:pPr>
            <a:endParaRPr lang="en-US"/>
          </a:p>
        </c:txPr>
        <c:crossAx val="442384088"/>
        <c:crosses val="autoZero"/>
        <c:auto val="1"/>
        <c:lblAlgn val="ctr"/>
        <c:lblOffset val="100"/>
        <c:noMultiLvlLbl val="0"/>
      </c:catAx>
      <c:valAx>
        <c:axId val="442384088"/>
        <c:scaling>
          <c:orientation val="minMax"/>
        </c:scaling>
        <c:delete val="1"/>
        <c:axPos val="l"/>
        <c:numFmt formatCode="###0.0%" sourceLinked="1"/>
        <c:majorTickMark val="none"/>
        <c:minorTickMark val="none"/>
        <c:tickLblPos val="nextTo"/>
        <c:crossAx val="442380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/>
                <a:ea typeface="+mn-ea"/>
                <a:cs typeface="+mn-cs"/>
              </a:defRPr>
            </a:pPr>
            <a:r>
              <a:rPr lang="en-GB" sz="1600" dirty="0">
                <a:latin typeface="PT Sans" panose="020B0503020203020204"/>
              </a:rPr>
              <a:t>Outside of School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'At school'!$B$16</c:f>
              <c:strCache>
                <c:ptCount val="1"/>
                <c:pt idx="0">
                  <c:v>30 minutes or more every day</c:v>
                </c:pt>
              </c:strCache>
            </c:strRef>
          </c:tx>
          <c:spPr>
            <a:solidFill>
              <a:srgbClr val="CB1D6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T Sans" panose="020B0503020203020204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'At school'!$A$17:$A$28</c:f>
              <c:strCache>
                <c:ptCount val="12"/>
                <c:pt idx="0">
                  <c:v>England</c:v>
                </c:pt>
                <c:pt idx="1">
                  <c:v>GM</c:v>
                </c:pt>
                <c:pt idx="2">
                  <c:v>Bolton</c:v>
                </c:pt>
                <c:pt idx="3">
                  <c:v>Bury</c:v>
                </c:pt>
                <c:pt idx="4">
                  <c:v>Manchester</c:v>
                </c:pt>
                <c:pt idx="5">
                  <c:v>Oldham</c:v>
                </c:pt>
                <c:pt idx="6">
                  <c:v>Rochdale</c:v>
                </c:pt>
                <c:pt idx="7">
                  <c:v>Salford</c:v>
                </c:pt>
                <c:pt idx="8">
                  <c:v>Stockport</c:v>
                </c:pt>
                <c:pt idx="9">
                  <c:v>Tameside</c:v>
                </c:pt>
                <c:pt idx="10">
                  <c:v>Trafford</c:v>
                </c:pt>
                <c:pt idx="11">
                  <c:v>Wigan</c:v>
                </c:pt>
              </c:strCache>
            </c:strRef>
          </c:cat>
          <c:val>
            <c:numRef>
              <c:f>'At school'!$B$17:$B$28</c:f>
              <c:numCache>
                <c:formatCode>###0.0%</c:formatCode>
                <c:ptCount val="12"/>
                <c:pt idx="0">
                  <c:v>0.2152</c:v>
                </c:pt>
                <c:pt idx="1">
                  <c:v>0.19939999999999999</c:v>
                </c:pt>
                <c:pt idx="2">
                  <c:v>0.2853</c:v>
                </c:pt>
                <c:pt idx="3">
                  <c:v>0.2351</c:v>
                </c:pt>
                <c:pt idx="4">
                  <c:v>0.122</c:v>
                </c:pt>
                <c:pt idx="5">
                  <c:v>0.1237</c:v>
                </c:pt>
                <c:pt idx="6">
                  <c:v>0.17130000000000001</c:v>
                </c:pt>
                <c:pt idx="7">
                  <c:v>0.25090000000000001</c:v>
                </c:pt>
                <c:pt idx="8">
                  <c:v>0.20039999999999999</c:v>
                </c:pt>
                <c:pt idx="9" formatCode="#,###">
                  <c:v>0</c:v>
                </c:pt>
                <c:pt idx="10">
                  <c:v>0.19989999999999999</c:v>
                </c:pt>
                <c:pt idx="11">
                  <c:v>0.21560000000000001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FD-400A-8E8A-40C32FF58551}"/>
            </c:ext>
          </c:extLst>
        </c:ser>
        <c:ser>
          <c:idx val="1"/>
          <c:order val="1"/>
          <c:tx>
            <c:strRef>
              <c:f>'At school'!$C$16</c:f>
              <c:strCache>
                <c:ptCount val="1"/>
                <c:pt idx="0">
                  <c:v>An average of 30 minutes or more a day but not every day</c:v>
                </c:pt>
              </c:strCache>
            </c:strRef>
          </c:tx>
          <c:spPr>
            <a:solidFill>
              <a:srgbClr val="8A6EA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T Sans" panose="020B0503020203020204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'At school'!$A$17:$A$28</c:f>
              <c:strCache>
                <c:ptCount val="12"/>
                <c:pt idx="0">
                  <c:v>England</c:v>
                </c:pt>
                <c:pt idx="1">
                  <c:v>GM</c:v>
                </c:pt>
                <c:pt idx="2">
                  <c:v>Bolton</c:v>
                </c:pt>
                <c:pt idx="3">
                  <c:v>Bury</c:v>
                </c:pt>
                <c:pt idx="4">
                  <c:v>Manchester</c:v>
                </c:pt>
                <c:pt idx="5">
                  <c:v>Oldham</c:v>
                </c:pt>
                <c:pt idx="6">
                  <c:v>Rochdale</c:v>
                </c:pt>
                <c:pt idx="7">
                  <c:v>Salford</c:v>
                </c:pt>
                <c:pt idx="8">
                  <c:v>Stockport</c:v>
                </c:pt>
                <c:pt idx="9">
                  <c:v>Tameside</c:v>
                </c:pt>
                <c:pt idx="10">
                  <c:v>Trafford</c:v>
                </c:pt>
                <c:pt idx="11">
                  <c:v>Wigan</c:v>
                </c:pt>
              </c:strCache>
            </c:strRef>
          </c:cat>
          <c:val>
            <c:numRef>
              <c:f>'At school'!$C$17:$C$28</c:f>
              <c:numCache>
                <c:formatCode>###0.0%</c:formatCode>
                <c:ptCount val="12"/>
                <c:pt idx="0">
                  <c:v>0.311</c:v>
                </c:pt>
                <c:pt idx="1">
                  <c:v>0.29430000000000001</c:v>
                </c:pt>
                <c:pt idx="2">
                  <c:v>0.30620000000000003</c:v>
                </c:pt>
                <c:pt idx="3">
                  <c:v>0.33589999999999998</c:v>
                </c:pt>
                <c:pt idx="4">
                  <c:v>0.32590000000000002</c:v>
                </c:pt>
                <c:pt idx="5">
                  <c:v>0.252</c:v>
                </c:pt>
                <c:pt idx="6">
                  <c:v>0.28410000000000002</c:v>
                </c:pt>
                <c:pt idx="7">
                  <c:v>0.2646</c:v>
                </c:pt>
                <c:pt idx="8">
                  <c:v>0.3427</c:v>
                </c:pt>
                <c:pt idx="9">
                  <c:v>0.32300000000000001</c:v>
                </c:pt>
                <c:pt idx="10">
                  <c:v>0.27900000000000003</c:v>
                </c:pt>
                <c:pt idx="11">
                  <c:v>0.28410000000000002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FD-400A-8E8A-40C32FF58551}"/>
            </c:ext>
          </c:extLst>
        </c:ser>
        <c:ser>
          <c:idx val="2"/>
          <c:order val="2"/>
          <c:tx>
            <c:strRef>
              <c:f>'At school'!$D$16</c:f>
              <c:strCache>
                <c:ptCount val="1"/>
                <c:pt idx="0">
                  <c:v>Less active (less than an average of 30 minutes a day)</c:v>
                </c:pt>
              </c:strCache>
            </c:strRef>
          </c:tx>
          <c:spPr>
            <a:solidFill>
              <a:srgbClr val="5B2D8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T Sans" panose="020B0503020203020204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'At school'!$A$17:$A$28</c:f>
              <c:strCache>
                <c:ptCount val="12"/>
                <c:pt idx="0">
                  <c:v>England</c:v>
                </c:pt>
                <c:pt idx="1">
                  <c:v>GM</c:v>
                </c:pt>
                <c:pt idx="2">
                  <c:v>Bolton</c:v>
                </c:pt>
                <c:pt idx="3">
                  <c:v>Bury</c:v>
                </c:pt>
                <c:pt idx="4">
                  <c:v>Manchester</c:v>
                </c:pt>
                <c:pt idx="5">
                  <c:v>Oldham</c:v>
                </c:pt>
                <c:pt idx="6">
                  <c:v>Rochdale</c:v>
                </c:pt>
                <c:pt idx="7">
                  <c:v>Salford</c:v>
                </c:pt>
                <c:pt idx="8">
                  <c:v>Stockport</c:v>
                </c:pt>
                <c:pt idx="9">
                  <c:v>Tameside</c:v>
                </c:pt>
                <c:pt idx="10">
                  <c:v>Trafford</c:v>
                </c:pt>
                <c:pt idx="11">
                  <c:v>Wigan</c:v>
                </c:pt>
              </c:strCache>
            </c:strRef>
          </c:cat>
          <c:val>
            <c:numRef>
              <c:f>'At school'!$D$17:$D$28</c:f>
              <c:numCache>
                <c:formatCode>###0.0%</c:formatCode>
                <c:ptCount val="12"/>
                <c:pt idx="0">
                  <c:v>0.47370000000000001</c:v>
                </c:pt>
                <c:pt idx="1">
                  <c:v>0.50629999999999997</c:v>
                </c:pt>
                <c:pt idx="2">
                  <c:v>0.40849999999999997</c:v>
                </c:pt>
                <c:pt idx="3">
                  <c:v>0.42899999999999999</c:v>
                </c:pt>
                <c:pt idx="4">
                  <c:v>0.55210000000000004</c:v>
                </c:pt>
                <c:pt idx="5">
                  <c:v>0.62439999999999996</c:v>
                </c:pt>
                <c:pt idx="6">
                  <c:v>0.54449999999999998</c:v>
                </c:pt>
                <c:pt idx="7">
                  <c:v>0.48449999999999999</c:v>
                </c:pt>
                <c:pt idx="8">
                  <c:v>0.45689999999999997</c:v>
                </c:pt>
                <c:pt idx="9">
                  <c:v>0.53410000000000002</c:v>
                </c:pt>
                <c:pt idx="10">
                  <c:v>0.5212</c:v>
                </c:pt>
                <c:pt idx="11">
                  <c:v>0.50029999999999997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FD-400A-8E8A-40C32FF585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2381736"/>
        <c:axId val="442382128"/>
      </c:barChart>
      <c:catAx>
        <c:axId val="442381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/>
                <a:ea typeface="+mn-ea"/>
                <a:cs typeface="+mn-cs"/>
              </a:defRPr>
            </a:pPr>
            <a:endParaRPr lang="en-US"/>
          </a:p>
        </c:txPr>
        <c:crossAx val="442382128"/>
        <c:crosses val="autoZero"/>
        <c:auto val="1"/>
        <c:lblAlgn val="ctr"/>
        <c:lblOffset val="100"/>
        <c:noMultiLvlLbl val="0"/>
      </c:catAx>
      <c:valAx>
        <c:axId val="442382128"/>
        <c:scaling>
          <c:orientation val="minMax"/>
        </c:scaling>
        <c:delete val="1"/>
        <c:axPos val="l"/>
        <c:numFmt formatCode="###0.0%" sourceLinked="1"/>
        <c:majorTickMark val="none"/>
        <c:minorTickMark val="none"/>
        <c:tickLblPos val="nextTo"/>
        <c:crossAx val="442381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06-48E2-8C0A-97F29257C9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Sheet1!$A$5:$A$15</c:f>
              <c:strCache>
                <c:ptCount val="11"/>
                <c:pt idx="0">
                  <c:v>Greater Manchester</c:v>
                </c:pt>
                <c:pt idx="1">
                  <c:v>Bolton</c:v>
                </c:pt>
                <c:pt idx="2">
                  <c:v>Bury</c:v>
                </c:pt>
                <c:pt idx="3">
                  <c:v>Manchester</c:v>
                </c:pt>
                <c:pt idx="4">
                  <c:v>Oldham</c:v>
                </c:pt>
                <c:pt idx="5">
                  <c:v>Rochdale</c:v>
                </c:pt>
                <c:pt idx="6">
                  <c:v>Salford</c:v>
                </c:pt>
                <c:pt idx="7">
                  <c:v>Stockport</c:v>
                </c:pt>
                <c:pt idx="8">
                  <c:v>Tameside</c:v>
                </c:pt>
                <c:pt idx="9">
                  <c:v>Trafford</c:v>
                </c:pt>
                <c:pt idx="10">
                  <c:v>Wigan</c:v>
                </c:pt>
              </c:strCache>
            </c:strRef>
          </c:cat>
          <c:val>
            <c:numRef>
              <c:f>Sheet1!$C$5:$C$15</c:f>
              <c:numCache>
                <c:formatCode>0.00</c:formatCode>
                <c:ptCount val="11"/>
                <c:pt idx="0">
                  <c:v>7.25</c:v>
                </c:pt>
                <c:pt idx="1">
                  <c:v>7.8505107619729744</c:v>
                </c:pt>
                <c:pt idx="2">
                  <c:v>7.06</c:v>
                </c:pt>
                <c:pt idx="3">
                  <c:v>6</c:v>
                </c:pt>
                <c:pt idx="4">
                  <c:v>7.57</c:v>
                </c:pt>
                <c:pt idx="5">
                  <c:v>7.78</c:v>
                </c:pt>
                <c:pt idx="6">
                  <c:v>7.79</c:v>
                </c:pt>
                <c:pt idx="7">
                  <c:v>6.5</c:v>
                </c:pt>
                <c:pt idx="8">
                  <c:v>7.08</c:v>
                </c:pt>
                <c:pt idx="9">
                  <c:v>7.35</c:v>
                </c:pt>
                <c:pt idx="10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06-48E2-8C0A-97F29257C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5464608"/>
        <c:axId val="445470880"/>
      </c:barChart>
      <c:catAx>
        <c:axId val="44546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470880"/>
        <c:crosses val="autoZero"/>
        <c:auto val="1"/>
        <c:lblAlgn val="ctr"/>
        <c:lblOffset val="100"/>
        <c:noMultiLvlLbl val="0"/>
      </c:catAx>
      <c:valAx>
        <c:axId val="44547088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44546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4990E-415E-4831-A84B-E674529B1973}" type="datetimeFigureOut">
              <a:rPr lang="en-GB" smtClean="0"/>
              <a:t>25/06/2019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A8453-8161-4314-875F-42698A4486F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128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C1399-4A57-48E3-914C-FBFCD19AF08F}" type="datetimeFigureOut">
              <a:rPr lang="en-GB" smtClean="0"/>
              <a:t>25/06/2019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77194"/>
            <a:ext cx="533019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757FC-E2A8-49F6-85CA-45E8F8290C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284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757FC-E2A8-49F6-85CA-45E8F8290CE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487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757FC-E2A8-49F6-85CA-45E8F8290CE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4539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757FC-E2A8-49F6-85CA-45E8F8290CE1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654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757FC-E2A8-49F6-85CA-45E8F8290CE1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690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6F0A8-DC53-4AC0-9438-CA7E3E39E54D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4880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757FC-E2A8-49F6-85CA-45E8F8290CE1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478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757FC-E2A8-49F6-85CA-45E8F8290CE1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638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757FC-E2A8-49F6-85CA-45E8F8290CE1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883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757FC-E2A8-49F6-85CA-45E8F8290CE1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218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757FC-E2A8-49F6-85CA-45E8F8290CE1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535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757FC-E2A8-49F6-85CA-45E8F8290CE1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910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757FC-E2A8-49F6-85CA-45E8F8290CE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604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757FC-E2A8-49F6-85CA-45E8F8290CE1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7674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757FC-E2A8-49F6-85CA-45E8F8290CE1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036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757FC-E2A8-49F6-85CA-45E8F8290CE1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7185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757FC-E2A8-49F6-85CA-45E8F8290CE1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6290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757FC-E2A8-49F6-85CA-45E8F8290CE1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33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757FC-E2A8-49F6-85CA-45E8F8290CE1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4496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757FC-E2A8-49F6-85CA-45E8F8290CE1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3439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757FC-E2A8-49F6-85CA-45E8F8290CE1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9958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757FC-E2A8-49F6-85CA-45E8F8290CE1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4414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757FC-E2A8-49F6-85CA-45E8F8290CE1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768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E8D4B-2E4D-4EA1-ACEA-753251F88ADB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2577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757FC-E2A8-49F6-85CA-45E8F8290CE1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255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 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6F0A8-DC53-4AC0-9438-CA7E3E39E54D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063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*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757FC-E2A8-49F6-85CA-45E8F8290CE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0768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757FC-E2A8-49F6-85CA-45E8F8290CE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927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6F0A8-DC53-4AC0-9438-CA7E3E39E54D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4284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6F0A8-DC53-4AC0-9438-CA7E3E39E54D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887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*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757FC-E2A8-49F6-85CA-45E8F8290CE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066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E883D7-626F-E84A-8357-4388D5C8A6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2D7173-4696-5341-8204-7EA1A23BC8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7465109" y="-36312"/>
            <a:ext cx="3495978" cy="693062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6418BF-CA12-2E4B-86C7-A8B7776EE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"/>
          </a:blip>
          <a:srcRect r="20436"/>
          <a:stretch/>
        </p:blipFill>
        <p:spPr>
          <a:xfrm>
            <a:off x="0" y="5654356"/>
            <a:ext cx="7835900" cy="53762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988" y="2842184"/>
            <a:ext cx="9185383" cy="96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7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E883D7-626F-E84A-8357-4388D5C8A6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05DB7F4-0838-B541-91A6-51DEEBF6D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648" y="430000"/>
            <a:ext cx="11328851" cy="541552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PT Sans" panose="020B0503020203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Your Content Title Goes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D84D62-6AB7-DB47-8725-656BA5FF6923}"/>
              </a:ext>
            </a:extLst>
          </p:cNvPr>
          <p:cNvCxnSpPr>
            <a:cxnSpLocks/>
          </p:cNvCxnSpPr>
          <p:nvPr userDrawn="1"/>
        </p:nvCxnSpPr>
        <p:spPr>
          <a:xfrm>
            <a:off x="444000" y="1193006"/>
            <a:ext cx="11304000" cy="0"/>
          </a:xfrm>
          <a:prstGeom prst="line">
            <a:avLst/>
          </a:prstGeom>
          <a:ln w="127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EC7E947-4EEA-F840-92E2-D3870AD37F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4500" y="1408114"/>
            <a:ext cx="11303000" cy="522208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T Sans" panose="020B0503020203020204" pitchFamily="34" charset="77"/>
              </a:defRPr>
            </a:lvl1pPr>
            <a:lvl2pPr>
              <a:defRPr b="0" i="0">
                <a:solidFill>
                  <a:schemeClr val="bg1"/>
                </a:solidFill>
                <a:latin typeface="PT Sans" panose="020B0503020203020204" pitchFamily="34" charset="77"/>
              </a:defRPr>
            </a:lvl2pPr>
            <a:lvl3pPr>
              <a:defRPr b="0" i="0">
                <a:solidFill>
                  <a:schemeClr val="bg1"/>
                </a:solidFill>
                <a:latin typeface="PT Sans" panose="020B0503020203020204" pitchFamily="34" charset="77"/>
              </a:defRPr>
            </a:lvl3pPr>
            <a:lvl4pPr>
              <a:defRPr b="0" i="0">
                <a:solidFill>
                  <a:schemeClr val="bg1"/>
                </a:solidFill>
                <a:latin typeface="PT Sans" panose="020B0503020203020204" pitchFamily="34" charset="77"/>
              </a:defRPr>
            </a:lvl4pPr>
            <a:lvl5pPr>
              <a:defRPr b="0" i="0">
                <a:solidFill>
                  <a:schemeClr val="bg1"/>
                </a:solidFill>
                <a:latin typeface="PT Sans" panose="020B0503020203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2D7173-4696-5341-8204-7EA1A23BC8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7465109" y="-36312"/>
            <a:ext cx="3495978" cy="693062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6418BF-CA12-2E4B-86C7-A8B7776EE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"/>
          </a:blip>
          <a:srcRect r="20436"/>
          <a:stretch/>
        </p:blipFill>
        <p:spPr>
          <a:xfrm>
            <a:off x="0" y="5654356"/>
            <a:ext cx="7835900" cy="53762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611" y="6262007"/>
            <a:ext cx="2324431" cy="24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45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BFAF24-EE94-E140-BE19-5D006DAF15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649" y="430000"/>
            <a:ext cx="11328851" cy="541552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5B2D86"/>
                </a:solidFill>
                <a:latin typeface="PT Sans" panose="020B0503020203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Your Content Title Goes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963211-3658-9F4A-AE0B-D57E8B126517}"/>
              </a:ext>
            </a:extLst>
          </p:cNvPr>
          <p:cNvCxnSpPr>
            <a:cxnSpLocks/>
          </p:cNvCxnSpPr>
          <p:nvPr userDrawn="1"/>
        </p:nvCxnSpPr>
        <p:spPr>
          <a:xfrm>
            <a:off x="444001" y="1193006"/>
            <a:ext cx="11304000" cy="0"/>
          </a:xfrm>
          <a:prstGeom prst="line">
            <a:avLst/>
          </a:prstGeom>
          <a:ln w="12700" cap="rnd">
            <a:solidFill>
              <a:srgbClr val="D21C6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08E11F55-0293-6042-AF51-B363851B537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5001" y="1402590"/>
            <a:ext cx="11303000" cy="522208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5B2D86"/>
                </a:solidFill>
                <a:latin typeface="PT Sans" panose="020B0503020203020204" pitchFamily="34" charset="77"/>
              </a:defRPr>
            </a:lvl1pPr>
            <a:lvl2pPr>
              <a:defRPr b="0" i="0">
                <a:solidFill>
                  <a:srgbClr val="5B2D86"/>
                </a:solidFill>
                <a:latin typeface="PT Sans" panose="020B0503020203020204" pitchFamily="34" charset="77"/>
              </a:defRPr>
            </a:lvl2pPr>
            <a:lvl3pPr>
              <a:defRPr b="0" i="0">
                <a:solidFill>
                  <a:srgbClr val="5B2D86"/>
                </a:solidFill>
                <a:latin typeface="PT Sans" panose="020B0503020203020204" pitchFamily="34" charset="77"/>
              </a:defRPr>
            </a:lvl3pPr>
            <a:lvl4pPr>
              <a:defRPr b="0" i="0">
                <a:solidFill>
                  <a:srgbClr val="5B2D86"/>
                </a:solidFill>
                <a:latin typeface="PT Sans" panose="020B0503020203020204" pitchFamily="34" charset="77"/>
              </a:defRPr>
            </a:lvl4pPr>
            <a:lvl5pPr>
              <a:defRPr b="0" i="0">
                <a:solidFill>
                  <a:srgbClr val="5B2D86"/>
                </a:solidFill>
                <a:latin typeface="PT Sans" panose="020B0503020203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D7796F-7224-3C40-B611-771AD71D5E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7397161" y="69824"/>
            <a:ext cx="3495978" cy="6930623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2E7279-C651-CE4E-82F7-932C29081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"/>
          </a:blip>
          <a:srcRect r="20436"/>
          <a:stretch/>
        </p:blipFill>
        <p:spPr>
          <a:xfrm>
            <a:off x="0" y="5654356"/>
            <a:ext cx="7835900" cy="5376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150" y="6191983"/>
            <a:ext cx="2602851" cy="27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0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D654A70-D67B-E848-AC0C-09D0096C65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7465109" y="-36312"/>
            <a:ext cx="3495978" cy="6930623"/>
          </a:xfrm>
          <a:prstGeom prst="rect">
            <a:avLst/>
          </a:prstGeo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8BFAF24-EE94-E140-BE19-5D006DAF15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649" y="430000"/>
            <a:ext cx="11328851" cy="541552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D21C60"/>
                </a:solidFill>
                <a:latin typeface="PT Sans" panose="020B0503020203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Your Content Title Goes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963211-3658-9F4A-AE0B-D57E8B126517}"/>
              </a:ext>
            </a:extLst>
          </p:cNvPr>
          <p:cNvCxnSpPr>
            <a:cxnSpLocks/>
          </p:cNvCxnSpPr>
          <p:nvPr userDrawn="1"/>
        </p:nvCxnSpPr>
        <p:spPr>
          <a:xfrm>
            <a:off x="444001" y="1193006"/>
            <a:ext cx="11304000" cy="0"/>
          </a:xfrm>
          <a:prstGeom prst="line">
            <a:avLst/>
          </a:prstGeom>
          <a:ln w="12700" cap="rnd">
            <a:solidFill>
              <a:srgbClr val="5B2D8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08E11F55-0293-6042-AF51-B363851B537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4501" y="1408114"/>
            <a:ext cx="11303000" cy="522208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D21C60"/>
                </a:solidFill>
                <a:latin typeface="PT Sans" panose="020B0503020203020204" pitchFamily="34" charset="77"/>
              </a:defRPr>
            </a:lvl1pPr>
            <a:lvl2pPr>
              <a:defRPr b="0" i="0">
                <a:solidFill>
                  <a:srgbClr val="D21C60"/>
                </a:solidFill>
                <a:latin typeface="PT Sans" panose="020B0503020203020204" pitchFamily="34" charset="77"/>
              </a:defRPr>
            </a:lvl2pPr>
            <a:lvl3pPr>
              <a:defRPr b="0" i="0">
                <a:solidFill>
                  <a:srgbClr val="D21C60"/>
                </a:solidFill>
                <a:latin typeface="PT Sans" panose="020B0503020203020204" pitchFamily="34" charset="77"/>
              </a:defRPr>
            </a:lvl3pPr>
            <a:lvl4pPr>
              <a:defRPr b="0" i="0">
                <a:solidFill>
                  <a:srgbClr val="D21C60"/>
                </a:solidFill>
                <a:latin typeface="PT Sans" panose="020B0503020203020204" pitchFamily="34" charset="77"/>
              </a:defRPr>
            </a:lvl4pPr>
            <a:lvl5pPr>
              <a:defRPr b="0" i="0">
                <a:solidFill>
                  <a:srgbClr val="D21C60"/>
                </a:solidFill>
                <a:latin typeface="PT Sans" panose="020B0503020203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250700-C24B-C84F-8D3F-0D3B5C7AFF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"/>
          </a:blip>
          <a:srcRect r="20436"/>
          <a:stretch/>
        </p:blipFill>
        <p:spPr>
          <a:xfrm>
            <a:off x="0" y="5654356"/>
            <a:ext cx="7835900" cy="5376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046" y="6191982"/>
            <a:ext cx="2430454" cy="25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2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17BD-68D3-514F-ABF1-840D43ACAF6F}" type="datetimeFigureOut">
              <a:rPr lang="en-US" smtClean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06B1-8598-804A-8861-32FAC6A5F1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9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04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0" r:id="rId2"/>
    <p:sldLayoutId id="2147483651" r:id="rId3"/>
    <p:sldLayoutId id="2147483652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atermanchester-ca.gov.uk/media/2115/gmca-children-young-peoples-plan-2019-2022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Greater Manchester School Games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GB" dirty="0" smtClean="0">
              <a:solidFill>
                <a:srgbClr val="5B2D86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5B2D86"/>
                </a:solidFill>
              </a:rPr>
              <a:t>The case for change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solidFill>
                <a:srgbClr val="5B2D86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5B2D86"/>
                </a:solidFill>
              </a:rPr>
              <a:t>Strategic positioning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solidFill>
                <a:srgbClr val="5B2D86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5B2D86"/>
                </a:solidFill>
              </a:rPr>
              <a:t>Proposed structure for academic year 2019/2020</a:t>
            </a:r>
          </a:p>
          <a:p>
            <a:pPr marL="0" indent="0">
              <a:buNone/>
            </a:pPr>
            <a:endParaRPr lang="en-GB" dirty="0">
              <a:solidFill>
                <a:srgbClr val="5B2D8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8249" y="5367130"/>
            <a:ext cx="9029887" cy="1351321"/>
            <a:chOff x="238249" y="5247460"/>
            <a:chExt cx="9029887" cy="15592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249" y="5247460"/>
              <a:ext cx="1124324" cy="147099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825" y="5718314"/>
              <a:ext cx="2194893" cy="87795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6618" y="5732358"/>
              <a:ext cx="2641518" cy="107434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482" y="5870730"/>
              <a:ext cx="2723970" cy="7594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383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B1D63"/>
                </a:solidFill>
              </a:rPr>
              <a:t>CYP Attitudes towards sport and activity</a:t>
            </a:r>
            <a:endParaRPr lang="en-GB" dirty="0">
              <a:solidFill>
                <a:srgbClr val="CB1D6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014"/>
          <a:stretch/>
        </p:blipFill>
        <p:spPr>
          <a:xfrm>
            <a:off x="385883" y="1239948"/>
            <a:ext cx="9593004" cy="479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3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B1D63"/>
                </a:solidFill>
              </a:rPr>
              <a:t>Attitudes towards sport and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45002" y="1438215"/>
            <a:ext cx="11303000" cy="522208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02" y="1199408"/>
            <a:ext cx="7832100" cy="568292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900" y="1482096"/>
            <a:ext cx="4198251" cy="866899"/>
          </a:xfrm>
          <a:prstGeom prst="ellipse">
            <a:avLst/>
          </a:prstGeom>
          <a:noFill/>
          <a:ln>
            <a:solidFill>
              <a:srgbClr val="3C3C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" name="Straight Arrow Connector 6"/>
          <p:cNvCxnSpPr>
            <a:stCxn id="5" idx="6"/>
          </p:cNvCxnSpPr>
          <p:nvPr/>
        </p:nvCxnSpPr>
        <p:spPr>
          <a:xfrm>
            <a:off x="4208151" y="1915546"/>
            <a:ext cx="406895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9900" y="2600013"/>
            <a:ext cx="4198251" cy="866899"/>
          </a:xfrm>
          <a:prstGeom prst="ellipse">
            <a:avLst/>
          </a:prstGeom>
          <a:noFill/>
          <a:ln>
            <a:solidFill>
              <a:srgbClr val="3C3C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Arrow Connector 8"/>
          <p:cNvCxnSpPr>
            <a:stCxn id="8" idx="6"/>
          </p:cNvCxnSpPr>
          <p:nvPr/>
        </p:nvCxnSpPr>
        <p:spPr>
          <a:xfrm flipV="1">
            <a:off x="4208151" y="3025207"/>
            <a:ext cx="4068951" cy="82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0" y="3729805"/>
            <a:ext cx="4198251" cy="866899"/>
          </a:xfrm>
          <a:prstGeom prst="ellipse">
            <a:avLst/>
          </a:prstGeom>
          <a:noFill/>
          <a:ln>
            <a:solidFill>
              <a:srgbClr val="3C3C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" name="Straight Arrow Connector 10"/>
          <p:cNvCxnSpPr>
            <a:stCxn id="10" idx="6"/>
          </p:cNvCxnSpPr>
          <p:nvPr/>
        </p:nvCxnSpPr>
        <p:spPr>
          <a:xfrm>
            <a:off x="4198251" y="4163255"/>
            <a:ext cx="3983848" cy="165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0" y="4891771"/>
            <a:ext cx="4198251" cy="866899"/>
          </a:xfrm>
          <a:prstGeom prst="ellipse">
            <a:avLst/>
          </a:prstGeom>
          <a:noFill/>
          <a:ln>
            <a:solidFill>
              <a:srgbClr val="3C3C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Arrow Connector 12"/>
          <p:cNvCxnSpPr>
            <a:stCxn id="12" idx="6"/>
          </p:cNvCxnSpPr>
          <p:nvPr/>
        </p:nvCxnSpPr>
        <p:spPr>
          <a:xfrm>
            <a:off x="4198251" y="5325221"/>
            <a:ext cx="4078851" cy="165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9900" y="6007895"/>
            <a:ext cx="4198251" cy="866899"/>
          </a:xfrm>
          <a:prstGeom prst="ellipse">
            <a:avLst/>
          </a:prstGeom>
          <a:noFill/>
          <a:ln>
            <a:solidFill>
              <a:srgbClr val="3C3C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5" name="Straight Arrow Connector 14"/>
          <p:cNvCxnSpPr>
            <a:stCxn id="14" idx="6"/>
          </p:cNvCxnSpPr>
          <p:nvPr/>
        </p:nvCxnSpPr>
        <p:spPr>
          <a:xfrm flipV="1">
            <a:off x="4208151" y="6436497"/>
            <a:ext cx="4068951" cy="48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277102" y="1509242"/>
            <a:ext cx="175161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CB1D63"/>
                </a:solidFill>
              </a:rPr>
              <a:t>97%</a:t>
            </a:r>
          </a:p>
          <a:p>
            <a:endParaRPr lang="en-GB" sz="1200" dirty="0">
              <a:solidFill>
                <a:srgbClr val="CB1D63"/>
              </a:solidFill>
            </a:endParaRPr>
          </a:p>
          <a:p>
            <a:endParaRPr lang="en-GB" sz="3200" dirty="0" smtClean="0">
              <a:solidFill>
                <a:srgbClr val="CB1D63"/>
              </a:solidFill>
            </a:endParaRPr>
          </a:p>
          <a:p>
            <a:r>
              <a:rPr lang="en-GB" sz="3600" dirty="0" smtClean="0">
                <a:solidFill>
                  <a:srgbClr val="CB1D63"/>
                </a:solidFill>
              </a:rPr>
              <a:t>93%</a:t>
            </a:r>
          </a:p>
          <a:p>
            <a:endParaRPr lang="en-GB" sz="3200" dirty="0" smtClean="0">
              <a:solidFill>
                <a:srgbClr val="CB1D63"/>
              </a:solidFill>
            </a:endParaRPr>
          </a:p>
          <a:p>
            <a:endParaRPr lang="en-GB" sz="1100" dirty="0">
              <a:solidFill>
                <a:srgbClr val="CB1D63"/>
              </a:solidFill>
            </a:endParaRPr>
          </a:p>
          <a:p>
            <a:r>
              <a:rPr lang="en-GB" sz="3600" dirty="0" smtClean="0">
                <a:solidFill>
                  <a:srgbClr val="CB1D63"/>
                </a:solidFill>
              </a:rPr>
              <a:t>76%</a:t>
            </a:r>
          </a:p>
          <a:p>
            <a:endParaRPr lang="en-GB" sz="1100" dirty="0" smtClean="0">
              <a:solidFill>
                <a:srgbClr val="CB1D63"/>
              </a:solidFill>
            </a:endParaRPr>
          </a:p>
          <a:p>
            <a:endParaRPr lang="en-GB" sz="2400" dirty="0">
              <a:solidFill>
                <a:srgbClr val="CB1D63"/>
              </a:solidFill>
            </a:endParaRPr>
          </a:p>
          <a:p>
            <a:r>
              <a:rPr lang="en-GB" sz="3600" dirty="0" smtClean="0">
                <a:solidFill>
                  <a:srgbClr val="CB1D63"/>
                </a:solidFill>
              </a:rPr>
              <a:t>73%</a:t>
            </a:r>
          </a:p>
          <a:p>
            <a:endParaRPr lang="en-GB" sz="1400" dirty="0" smtClean="0">
              <a:solidFill>
                <a:srgbClr val="CB1D63"/>
              </a:solidFill>
            </a:endParaRPr>
          </a:p>
          <a:p>
            <a:endParaRPr lang="en-GB" dirty="0">
              <a:solidFill>
                <a:srgbClr val="CB1D63"/>
              </a:solidFill>
            </a:endParaRPr>
          </a:p>
          <a:p>
            <a:r>
              <a:rPr lang="en-GB" sz="3600" dirty="0" smtClean="0">
                <a:solidFill>
                  <a:srgbClr val="CB1D63"/>
                </a:solidFill>
              </a:rPr>
              <a:t>90%</a:t>
            </a:r>
            <a:endParaRPr lang="en-GB" sz="3600" dirty="0">
              <a:solidFill>
                <a:srgbClr val="CB1D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5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Greater Manchester School Games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GB" dirty="0" smtClean="0">
              <a:solidFill>
                <a:srgbClr val="5B2D86"/>
              </a:solidFill>
            </a:endParaRPr>
          </a:p>
          <a:p>
            <a:pPr marL="0" indent="0" algn="ctr">
              <a:buNone/>
            </a:pPr>
            <a:endParaRPr lang="en-GB" sz="4000" dirty="0" smtClean="0">
              <a:solidFill>
                <a:srgbClr val="5B2D86"/>
              </a:solidFill>
            </a:endParaRPr>
          </a:p>
          <a:p>
            <a:pPr marL="0" indent="0" algn="ctr">
              <a:buNone/>
            </a:pPr>
            <a:endParaRPr lang="en-GB" sz="4000" dirty="0">
              <a:solidFill>
                <a:srgbClr val="5B2D86"/>
              </a:solidFill>
            </a:endParaRPr>
          </a:p>
          <a:p>
            <a:pPr marL="0" indent="0" algn="ctr">
              <a:buNone/>
            </a:pPr>
            <a:r>
              <a:rPr lang="en-GB" sz="4000" dirty="0" smtClean="0">
                <a:solidFill>
                  <a:srgbClr val="5B2D86"/>
                </a:solidFill>
              </a:rPr>
              <a:t>Strategic positioning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38249" y="5367130"/>
            <a:ext cx="9029887" cy="1351321"/>
            <a:chOff x="238249" y="5247460"/>
            <a:chExt cx="9029887" cy="15592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249" y="5247460"/>
              <a:ext cx="1124324" cy="147099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825" y="5718314"/>
              <a:ext cx="2194893" cy="87795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6618" y="5732358"/>
              <a:ext cx="2641518" cy="107434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482" y="5870730"/>
              <a:ext cx="2723970" cy="7594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177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Sport England Strategy - Towards An </a:t>
            </a:r>
            <a:r>
              <a:rPr lang="en-GB" dirty="0"/>
              <a:t>A</a:t>
            </a:r>
            <a:r>
              <a:rPr lang="en-GB" dirty="0" smtClean="0"/>
              <a:t>ctive </a:t>
            </a:r>
            <a:r>
              <a:rPr lang="en-GB" dirty="0"/>
              <a:t>N</a:t>
            </a:r>
            <a:r>
              <a:rPr lang="en-GB" dirty="0" smtClean="0"/>
              <a:t>ation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693" y="1344682"/>
            <a:ext cx="2924175" cy="2809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49" y="1748251"/>
            <a:ext cx="6161055" cy="435437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52939" y="4353340"/>
            <a:ext cx="1630018" cy="1088522"/>
          </a:xfrm>
          <a:prstGeom prst="ellipse">
            <a:avLst/>
          </a:prstGeom>
          <a:noFill/>
          <a:ln w="38100">
            <a:solidFill>
              <a:srgbClr val="CB1D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5036" y="4527687"/>
            <a:ext cx="5131490" cy="232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0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Greater Manchester Strategy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49" y="1733964"/>
            <a:ext cx="5941690" cy="40853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575" y="2005012"/>
            <a:ext cx="5114925" cy="35433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371600" y="2445026"/>
            <a:ext cx="1311965" cy="1576058"/>
          </a:xfrm>
          <a:prstGeom prst="ellipse">
            <a:avLst/>
          </a:prstGeom>
          <a:noFill/>
          <a:ln w="38100">
            <a:solidFill>
              <a:srgbClr val="CB1D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3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GM childhood…the complexities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855" y="3074462"/>
            <a:ext cx="1139351" cy="1156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563" y="1877262"/>
            <a:ext cx="2655937" cy="8213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1410" t="27886" r="31796" b="15056"/>
          <a:stretch/>
        </p:blipFill>
        <p:spPr>
          <a:xfrm>
            <a:off x="418649" y="1390670"/>
            <a:ext cx="8367541" cy="47494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8649" y="6350548"/>
            <a:ext cx="85066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5B2D86"/>
                </a:solidFill>
              </a:rPr>
              <a:t>Taken from the GM </a:t>
            </a:r>
            <a:r>
              <a:rPr lang="en-GB" dirty="0">
                <a:solidFill>
                  <a:srgbClr val="5B2D86"/>
                </a:solidFill>
              </a:rPr>
              <a:t>Children &amp; Young People Health </a:t>
            </a:r>
            <a:r>
              <a:rPr lang="en-GB" dirty="0" smtClean="0">
                <a:solidFill>
                  <a:srgbClr val="5B2D86"/>
                </a:solidFill>
              </a:rPr>
              <a:t>&amp; Wellbeing </a:t>
            </a:r>
            <a:r>
              <a:rPr lang="en-GB" dirty="0">
                <a:solidFill>
                  <a:srgbClr val="5B2D86"/>
                </a:solidFill>
              </a:rPr>
              <a:t>Framework 2018 -</a:t>
            </a:r>
            <a:r>
              <a:rPr lang="en-GB" dirty="0" smtClean="0">
                <a:solidFill>
                  <a:srgbClr val="5B2D86"/>
                </a:solidFill>
              </a:rPr>
              <a:t>2022  </a:t>
            </a:r>
            <a:endParaRPr lang="en-GB" dirty="0">
              <a:solidFill>
                <a:srgbClr val="5B2D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4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B1D63"/>
                </a:solidFill>
              </a:rPr>
              <a:t>GMCA: The Children and Young People’s Plan 2019-2022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44501" y="1431233"/>
            <a:ext cx="11303000" cy="484115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>
                <a:solidFill>
                  <a:srgbClr val="CB1D63"/>
                </a:solidFill>
              </a:rPr>
              <a:t>Priorities</a:t>
            </a:r>
          </a:p>
          <a:p>
            <a:pPr marL="0" indent="0">
              <a:buNone/>
            </a:pPr>
            <a:endParaRPr lang="en-GB" sz="1000" b="1" dirty="0" smtClean="0">
              <a:solidFill>
                <a:srgbClr val="5B2D86"/>
              </a:solidFill>
            </a:endParaRPr>
          </a:p>
          <a:p>
            <a:r>
              <a:rPr lang="en-GB" sz="2000" b="1" dirty="0" smtClean="0">
                <a:solidFill>
                  <a:srgbClr val="5B2D86"/>
                </a:solidFill>
              </a:rPr>
              <a:t>School </a:t>
            </a:r>
            <a:r>
              <a:rPr lang="en-GB" sz="2000" b="1" dirty="0">
                <a:solidFill>
                  <a:srgbClr val="5B2D86"/>
                </a:solidFill>
              </a:rPr>
              <a:t>readiness:</a:t>
            </a:r>
            <a:r>
              <a:rPr lang="en-GB" sz="2000" dirty="0">
                <a:solidFill>
                  <a:srgbClr val="5B2D86"/>
                </a:solidFill>
              </a:rPr>
              <a:t> The best start in life and the right support to be ready to learn</a:t>
            </a:r>
          </a:p>
          <a:p>
            <a:r>
              <a:rPr lang="en-GB" sz="2000" b="1" dirty="0">
                <a:solidFill>
                  <a:srgbClr val="5B2D86"/>
                </a:solidFill>
              </a:rPr>
              <a:t>Quality education and outcomes:</a:t>
            </a:r>
            <a:r>
              <a:rPr lang="en-GB" sz="2000" dirty="0">
                <a:solidFill>
                  <a:srgbClr val="5B2D86"/>
                </a:solidFill>
              </a:rPr>
              <a:t> Increasing the quality of education and educational achievement</a:t>
            </a:r>
          </a:p>
          <a:p>
            <a:r>
              <a:rPr lang="en-GB" sz="2000" b="1" dirty="0">
                <a:solidFill>
                  <a:srgbClr val="5B2D86"/>
                </a:solidFill>
              </a:rPr>
              <a:t>Special educational needs and disabilities (SEND)</a:t>
            </a:r>
            <a:endParaRPr lang="en-GB" sz="2000" dirty="0">
              <a:solidFill>
                <a:srgbClr val="5B2D86"/>
              </a:solidFill>
            </a:endParaRPr>
          </a:p>
          <a:p>
            <a:r>
              <a:rPr lang="en-GB" sz="2000" b="1" dirty="0">
                <a:solidFill>
                  <a:srgbClr val="5B2D86"/>
                </a:solidFill>
              </a:rPr>
              <a:t>Looked after children and care leavers</a:t>
            </a:r>
            <a:endParaRPr lang="en-GB" sz="2000" dirty="0">
              <a:solidFill>
                <a:srgbClr val="5B2D86"/>
              </a:solidFill>
            </a:endParaRPr>
          </a:p>
          <a:p>
            <a:r>
              <a:rPr lang="en-GB" sz="2000" b="1" dirty="0">
                <a:solidFill>
                  <a:srgbClr val="5B2D86"/>
                </a:solidFill>
              </a:rPr>
              <a:t>Ready for life:</a:t>
            </a:r>
            <a:r>
              <a:rPr lang="en-GB" sz="2000" dirty="0">
                <a:solidFill>
                  <a:srgbClr val="5B2D86"/>
                </a:solidFill>
              </a:rPr>
              <a:t> Transition to adulthood</a:t>
            </a:r>
          </a:p>
          <a:p>
            <a:r>
              <a:rPr lang="en-GB" sz="2000" b="1" dirty="0">
                <a:solidFill>
                  <a:srgbClr val="5B2D86"/>
                </a:solidFill>
              </a:rPr>
              <a:t>Healthy children and young people</a:t>
            </a:r>
            <a:endParaRPr lang="en-GB" sz="2000" dirty="0">
              <a:solidFill>
                <a:srgbClr val="5B2D86"/>
              </a:solidFill>
            </a:endParaRPr>
          </a:p>
          <a:p>
            <a:r>
              <a:rPr lang="en-GB" sz="2000" b="1" dirty="0">
                <a:solidFill>
                  <a:srgbClr val="5B2D86"/>
                </a:solidFill>
              </a:rPr>
              <a:t>Safe children and young </a:t>
            </a:r>
            <a:r>
              <a:rPr lang="en-GB" sz="2000" b="1" dirty="0" smtClean="0">
                <a:solidFill>
                  <a:srgbClr val="5B2D86"/>
                </a:solidFill>
              </a:rPr>
              <a:t>people</a:t>
            </a:r>
          </a:p>
          <a:p>
            <a:pPr marL="0" indent="0">
              <a:buNone/>
            </a:pPr>
            <a:endParaRPr lang="en-GB" sz="2400" b="1" dirty="0">
              <a:solidFill>
                <a:srgbClr val="5B2D86"/>
              </a:solidFill>
              <a:hlinkClick r:id="rId3"/>
            </a:endParaRPr>
          </a:p>
          <a:p>
            <a:pPr marL="0" indent="0">
              <a:buNone/>
            </a:pPr>
            <a:r>
              <a:rPr lang="en-GB" sz="1400" dirty="0" smtClean="0">
                <a:hlinkClick r:id="rId3"/>
              </a:rPr>
              <a:t>https</a:t>
            </a:r>
            <a:r>
              <a:rPr lang="en-GB" sz="1400" dirty="0">
                <a:hlinkClick r:id="rId3"/>
              </a:rPr>
              <a:t>://</a:t>
            </a:r>
            <a:r>
              <a:rPr lang="en-GB" sz="1400" dirty="0" smtClean="0">
                <a:hlinkClick r:id="rId3"/>
              </a:rPr>
              <a:t>www.greatermanchester-ca.gov.uk/media/2115/gmca-children-young-peoples-plan-2019-2022.pdf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6521" y="3240157"/>
            <a:ext cx="2470980" cy="333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0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B1D63"/>
                </a:solidFill>
                <a:latin typeface="PT Sans" panose="020B0503020203020204" pitchFamily="34" charset="0"/>
              </a:rPr>
              <a:t>Greater Manchester Moving</a:t>
            </a:r>
            <a:endParaRPr lang="en-GB" dirty="0">
              <a:solidFill>
                <a:srgbClr val="CB1D63"/>
              </a:solidFill>
              <a:latin typeface="PT Sans" panose="020B0503020203020204" pitchFamily="34" charset="0"/>
            </a:endParaRPr>
          </a:p>
        </p:txBody>
      </p:sp>
      <p:pic>
        <p:nvPicPr>
          <p:cNvPr id="5" name="Google Shape;91;p13" descr="A picture containing clipart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36186" y="5774054"/>
            <a:ext cx="3655814" cy="9672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418649" y="6014185"/>
            <a:ext cx="7880479" cy="727151"/>
            <a:chOff x="553789" y="6034699"/>
            <a:chExt cx="6934873" cy="6245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14013" b="-8410"/>
            <a:stretch/>
          </p:blipFill>
          <p:spPr>
            <a:xfrm>
              <a:off x="553789" y="6034699"/>
              <a:ext cx="5509081" cy="6245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2870" y="6263288"/>
              <a:ext cx="1425792" cy="14721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500784" y="1554873"/>
            <a:ext cx="112467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>
                <a:solidFill>
                  <a:srgbClr val="5B2D86"/>
                </a:solidFill>
                <a:latin typeface="PT Sans" panose="020B0503020203020204" pitchFamily="34" charset="0"/>
              </a:rPr>
              <a:t>Increasing the proportion of us who are regularly active will result in better physical and mental health and wellbeing, the strengthening of friendships, family and community relationships. </a:t>
            </a:r>
          </a:p>
          <a:p>
            <a:endParaRPr lang="en-GB" sz="2800" i="1" dirty="0">
              <a:solidFill>
                <a:srgbClr val="5B2D86"/>
              </a:solidFill>
              <a:latin typeface="PT Sans" panose="020B0503020203020204" pitchFamily="34" charset="0"/>
            </a:endParaRPr>
          </a:p>
          <a:p>
            <a:r>
              <a:rPr lang="en-GB" sz="2800" i="1" dirty="0">
                <a:solidFill>
                  <a:srgbClr val="5B2D86"/>
                </a:solidFill>
                <a:latin typeface="PT Sans" panose="020B0503020203020204" pitchFamily="34" charset="0"/>
              </a:rPr>
              <a:t>It will help our city region to flourish, with a stronger, more vibrant economy.</a:t>
            </a:r>
          </a:p>
          <a:p>
            <a:pPr algn="r"/>
            <a:endParaRPr lang="en-GB" sz="2800" i="1" dirty="0">
              <a:solidFill>
                <a:srgbClr val="5B2D86"/>
              </a:solidFill>
              <a:latin typeface="PT Sans" panose="020B0503020203020204" pitchFamily="34" charset="0"/>
            </a:endParaRPr>
          </a:p>
          <a:p>
            <a:pPr algn="r"/>
            <a:r>
              <a:rPr lang="en-GB" sz="2800" i="1" dirty="0">
                <a:solidFill>
                  <a:srgbClr val="CB1D63"/>
                </a:solidFill>
                <a:latin typeface="PT Sans" panose="020B0503020203020204" pitchFamily="34" charset="0"/>
              </a:rPr>
              <a:t>(Andy Burnham, Mayor of Greater Manchester, July 2017) </a:t>
            </a:r>
          </a:p>
        </p:txBody>
      </p:sp>
    </p:spTree>
    <p:extLst>
      <p:ext uri="{BB962C8B-B14F-4D97-AF65-F5344CB8AC3E}">
        <p14:creationId xmlns:p14="http://schemas.microsoft.com/office/powerpoint/2010/main" val="386849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Greater Manchester Moving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49" y="1550505"/>
            <a:ext cx="4352134" cy="44924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300" y="1371806"/>
            <a:ext cx="65532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0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Greater Manchester School Games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GB" dirty="0" smtClean="0">
              <a:solidFill>
                <a:srgbClr val="5B2D86"/>
              </a:solidFill>
            </a:endParaRPr>
          </a:p>
          <a:p>
            <a:pPr marL="0" indent="0" algn="ctr">
              <a:buNone/>
            </a:pPr>
            <a:endParaRPr lang="en-GB" sz="4000" dirty="0" smtClean="0">
              <a:solidFill>
                <a:srgbClr val="5B2D86"/>
              </a:solidFill>
            </a:endParaRPr>
          </a:p>
          <a:p>
            <a:pPr marL="0" indent="0" algn="ctr">
              <a:buNone/>
            </a:pPr>
            <a:endParaRPr lang="en-GB" sz="4000" dirty="0">
              <a:solidFill>
                <a:srgbClr val="5B2D86"/>
              </a:solidFill>
            </a:endParaRPr>
          </a:p>
          <a:p>
            <a:pPr marL="0" indent="0" algn="ctr">
              <a:buNone/>
            </a:pPr>
            <a:r>
              <a:rPr lang="en-GB" sz="4000" dirty="0">
                <a:solidFill>
                  <a:srgbClr val="5B2D86"/>
                </a:solidFill>
              </a:rPr>
              <a:t>Proposed structure for academic year 2019/2020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38249" y="5367130"/>
            <a:ext cx="9029887" cy="1351321"/>
            <a:chOff x="238249" y="5247460"/>
            <a:chExt cx="9029887" cy="15592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249" y="5247460"/>
              <a:ext cx="1124324" cy="147099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825" y="5718314"/>
              <a:ext cx="2194893" cy="87795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6618" y="5732358"/>
              <a:ext cx="2641518" cy="107434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482" y="5870730"/>
              <a:ext cx="2723970" cy="7594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889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Greater Manchester School Games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GB" dirty="0" smtClean="0">
              <a:solidFill>
                <a:srgbClr val="5B2D86"/>
              </a:solidFill>
            </a:endParaRPr>
          </a:p>
          <a:p>
            <a:pPr marL="0" indent="0" algn="ctr">
              <a:buNone/>
            </a:pPr>
            <a:endParaRPr lang="en-GB" sz="4000" dirty="0" smtClean="0">
              <a:solidFill>
                <a:srgbClr val="5B2D86"/>
              </a:solidFill>
            </a:endParaRPr>
          </a:p>
          <a:p>
            <a:pPr marL="0" indent="0" algn="ctr">
              <a:buNone/>
            </a:pPr>
            <a:endParaRPr lang="en-GB" sz="4000" dirty="0">
              <a:solidFill>
                <a:srgbClr val="5B2D86"/>
              </a:solidFill>
            </a:endParaRPr>
          </a:p>
          <a:p>
            <a:pPr marL="0" indent="0" algn="ctr">
              <a:buNone/>
            </a:pPr>
            <a:r>
              <a:rPr lang="en-GB" sz="4000" dirty="0" smtClean="0">
                <a:solidFill>
                  <a:srgbClr val="5B2D86"/>
                </a:solidFill>
              </a:rPr>
              <a:t>The case for change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38249" y="5367130"/>
            <a:ext cx="9029887" cy="1351321"/>
            <a:chOff x="238249" y="5247460"/>
            <a:chExt cx="9029887" cy="15592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249" y="5247460"/>
              <a:ext cx="1124324" cy="147099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825" y="5718314"/>
              <a:ext cx="2194893" cy="87795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6618" y="5732358"/>
              <a:ext cx="2641518" cy="107434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482" y="5870730"/>
              <a:ext cx="2723970" cy="7594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741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National review and key recommendation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GB" dirty="0" smtClean="0">
              <a:solidFill>
                <a:srgbClr val="5B2D86"/>
              </a:solidFill>
            </a:endParaRPr>
          </a:p>
          <a:p>
            <a:pPr marL="0" indent="0" algn="ctr">
              <a:buNone/>
            </a:pPr>
            <a:endParaRPr lang="en-GB" sz="4000" dirty="0" smtClean="0">
              <a:solidFill>
                <a:srgbClr val="5B2D86"/>
              </a:solidFill>
            </a:endParaRPr>
          </a:p>
          <a:p>
            <a:pPr marL="0" indent="0" algn="ctr">
              <a:buNone/>
            </a:pPr>
            <a:endParaRPr lang="en-GB" sz="4000" dirty="0">
              <a:solidFill>
                <a:srgbClr val="5B2D8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156" y="1836769"/>
            <a:ext cx="9229330" cy="1514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601" y="3779899"/>
            <a:ext cx="9229330" cy="1352895"/>
          </a:xfrm>
          <a:prstGeom prst="rect">
            <a:avLst/>
          </a:prstGeom>
        </p:spPr>
      </p:pic>
      <p:sp>
        <p:nvSpPr>
          <p:cNvPr id="11" name="Curved Right Arrow 10"/>
          <p:cNvSpPr/>
          <p:nvPr/>
        </p:nvSpPr>
        <p:spPr>
          <a:xfrm>
            <a:off x="418649" y="2811393"/>
            <a:ext cx="1282382" cy="14912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8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mission, vision and characteristics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44501" y="1378507"/>
            <a:ext cx="11303000" cy="522208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Mission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srgbClr val="5B2D86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5B2D86"/>
                </a:solidFill>
              </a:rPr>
              <a:t>Keeping </a:t>
            </a:r>
            <a:r>
              <a:rPr lang="en-US" sz="1800" dirty="0">
                <a:solidFill>
                  <a:srgbClr val="5B2D86"/>
                </a:solidFill>
              </a:rPr>
              <a:t>competitive sport at the heart of schools and providing </a:t>
            </a:r>
            <a:r>
              <a:rPr lang="en-US" sz="1800" b="1" dirty="0">
                <a:solidFill>
                  <a:srgbClr val="5B2D86"/>
                </a:solidFill>
              </a:rPr>
              <a:t>more</a:t>
            </a:r>
            <a:r>
              <a:rPr lang="en-US" sz="1800" dirty="0">
                <a:solidFill>
                  <a:srgbClr val="5B2D86"/>
                </a:solidFill>
              </a:rPr>
              <a:t> young people with the opportunity to compete and achieve their personal </a:t>
            </a:r>
            <a:r>
              <a:rPr lang="en-US" sz="1800" dirty="0" smtClean="0">
                <a:solidFill>
                  <a:srgbClr val="5B2D86"/>
                </a:solidFill>
              </a:rPr>
              <a:t>best.</a:t>
            </a:r>
            <a:endParaRPr lang="en-GB" sz="1800" dirty="0">
              <a:solidFill>
                <a:srgbClr val="5B2D86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Vision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srgbClr val="5B2D86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5B2D86"/>
                </a:solidFill>
              </a:rPr>
              <a:t>By </a:t>
            </a:r>
            <a:r>
              <a:rPr lang="en-US" sz="1800" dirty="0">
                <a:solidFill>
                  <a:srgbClr val="5B2D86"/>
                </a:solidFill>
              </a:rPr>
              <a:t>2020 the School Games will be continuing to make a clear and meaningful difference to the lives of even more children and young </a:t>
            </a:r>
            <a:r>
              <a:rPr lang="en-US" sz="1800" dirty="0" smtClean="0">
                <a:solidFill>
                  <a:srgbClr val="5B2D86"/>
                </a:solidFill>
              </a:rPr>
              <a:t>people.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srgbClr val="5B2D86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Characteristics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5B2D86"/>
                </a:solidFill>
              </a:rPr>
              <a:t>The </a:t>
            </a:r>
            <a:r>
              <a:rPr lang="en-US" sz="1800" dirty="0">
                <a:solidFill>
                  <a:srgbClr val="5B2D86"/>
                </a:solidFill>
              </a:rPr>
              <a:t>next phase of development of the School Games will focus on ensuring it is relevant to </a:t>
            </a:r>
            <a:r>
              <a:rPr lang="en-US" sz="1800" b="1" dirty="0">
                <a:solidFill>
                  <a:srgbClr val="5B2D86"/>
                </a:solidFill>
              </a:rPr>
              <a:t>more</a:t>
            </a:r>
            <a:r>
              <a:rPr lang="en-US" sz="1800" dirty="0">
                <a:solidFill>
                  <a:srgbClr val="5B2D86"/>
                </a:solidFill>
              </a:rPr>
              <a:t> children and young people and their lives today and allows more of them to achieve their potential.  In driving this forward the School Games will seek to:</a:t>
            </a:r>
            <a:endParaRPr lang="en-GB" sz="1800" dirty="0">
              <a:solidFill>
                <a:srgbClr val="5B2D86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/>
              <a:t>Engender a sense of competence</a:t>
            </a:r>
            <a:endParaRPr lang="en-GB" sz="1800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800" dirty="0"/>
              <a:t>Promote</a:t>
            </a:r>
            <a:r>
              <a:rPr lang="en-US" sz="1800" dirty="0"/>
              <a:t> enjoyment</a:t>
            </a:r>
            <a:endParaRPr lang="en-GB" sz="1800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800" dirty="0"/>
              <a:t>A</a:t>
            </a:r>
            <a:r>
              <a:rPr lang="en-US" sz="1800" dirty="0"/>
              <a:t>void negative or bad experience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>
              <a:solidFill>
                <a:srgbClr val="5B2D86"/>
              </a:solidFill>
            </a:endParaRPr>
          </a:p>
          <a:p>
            <a:endParaRPr lang="en-GB" dirty="0"/>
          </a:p>
          <a:p>
            <a:pPr marL="0" indent="0" algn="ctr">
              <a:buNone/>
            </a:pPr>
            <a:endParaRPr lang="en-GB" sz="4000" dirty="0">
              <a:solidFill>
                <a:srgbClr val="5B2D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56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Relevance to Young People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44501" y="1430650"/>
            <a:ext cx="11482456" cy="4910516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To </a:t>
            </a:r>
            <a:r>
              <a:rPr lang="en-US" sz="1800" dirty="0"/>
              <a:t>be relevant to young people and their lives, the School Games will evolve so it:</a:t>
            </a:r>
            <a:endParaRPr lang="en-GB" sz="1800" dirty="0"/>
          </a:p>
          <a:p>
            <a:pPr marL="0" lvl="0" indent="0">
              <a:buNone/>
            </a:pPr>
            <a:endParaRPr lang="en-GB" sz="1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>
                <a:solidFill>
                  <a:srgbClr val="5B2D86"/>
                </a:solidFill>
              </a:rPr>
              <a:t>I</a:t>
            </a:r>
            <a:r>
              <a:rPr lang="en-US" sz="1800" dirty="0" smtClean="0">
                <a:solidFill>
                  <a:srgbClr val="5B2D86"/>
                </a:solidFill>
              </a:rPr>
              <a:t>s </a:t>
            </a:r>
            <a:r>
              <a:rPr lang="en-US" sz="1800" dirty="0">
                <a:solidFill>
                  <a:srgbClr val="5B2D86"/>
                </a:solidFill>
              </a:rPr>
              <a:t>relevant to schools nurturing the development of character, values and life </a:t>
            </a:r>
            <a:r>
              <a:rPr lang="en-US" sz="1800" dirty="0" smtClean="0">
                <a:solidFill>
                  <a:srgbClr val="5B2D86"/>
                </a:solidFill>
              </a:rPr>
              <a:t>skills.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5B2D86"/>
                </a:solidFill>
              </a:rPr>
              <a:t>Contributes </a:t>
            </a:r>
            <a:r>
              <a:rPr lang="en-US" sz="1800" dirty="0">
                <a:solidFill>
                  <a:srgbClr val="5B2D86"/>
                </a:solidFill>
              </a:rPr>
              <a:t>to daily physical </a:t>
            </a:r>
            <a:r>
              <a:rPr lang="en-US" sz="1800" dirty="0" smtClean="0">
                <a:solidFill>
                  <a:srgbClr val="5B2D86"/>
                </a:solidFill>
              </a:rPr>
              <a:t>activity.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>
                <a:solidFill>
                  <a:srgbClr val="5B2D86"/>
                </a:solidFill>
              </a:rPr>
              <a:t>H</a:t>
            </a:r>
            <a:r>
              <a:rPr lang="en-US" sz="1800" dirty="0" smtClean="0">
                <a:solidFill>
                  <a:srgbClr val="5B2D86"/>
                </a:solidFill>
              </a:rPr>
              <a:t>arnesses </a:t>
            </a:r>
            <a:r>
              <a:rPr lang="en-US" sz="1800" dirty="0">
                <a:solidFill>
                  <a:srgbClr val="5B2D86"/>
                </a:solidFill>
              </a:rPr>
              <a:t>the power of digital technology and is vibrant, engaging and relevant to children and young people </a:t>
            </a:r>
            <a:r>
              <a:rPr lang="en-US" sz="1800" dirty="0" smtClean="0">
                <a:solidFill>
                  <a:srgbClr val="5B2D86"/>
                </a:solidFill>
              </a:rPr>
              <a:t>today.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>
                <a:solidFill>
                  <a:srgbClr val="5B2D86"/>
                </a:solidFill>
              </a:rPr>
              <a:t>L</a:t>
            </a:r>
            <a:r>
              <a:rPr lang="en-US" sz="1800" dirty="0" smtClean="0">
                <a:solidFill>
                  <a:srgbClr val="5B2D86"/>
                </a:solidFill>
              </a:rPr>
              <a:t>everages </a:t>
            </a:r>
            <a:r>
              <a:rPr lang="en-US" sz="1800" dirty="0">
                <a:solidFill>
                  <a:srgbClr val="5B2D86"/>
                </a:solidFill>
              </a:rPr>
              <a:t>the inspiration of This Girl Can and reaches more girls and young women plus reach out to </a:t>
            </a:r>
            <a:r>
              <a:rPr lang="en-US" sz="1800" dirty="0" smtClean="0">
                <a:solidFill>
                  <a:srgbClr val="5B2D86"/>
                </a:solidFill>
              </a:rPr>
              <a:t>other under-represented </a:t>
            </a:r>
            <a:r>
              <a:rPr lang="en-US" sz="1800" dirty="0">
                <a:solidFill>
                  <a:srgbClr val="5B2D86"/>
                </a:solidFill>
              </a:rPr>
              <a:t>groups (including those with special education needs or disability</a:t>
            </a:r>
            <a:r>
              <a:rPr lang="en-US" sz="1800" dirty="0" smtClean="0">
                <a:solidFill>
                  <a:srgbClr val="5B2D86"/>
                </a:solidFill>
              </a:rPr>
              <a:t>). </a:t>
            </a:r>
            <a:endParaRPr lang="en-GB" sz="1800" dirty="0" smtClean="0">
              <a:solidFill>
                <a:srgbClr val="5B2D86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>
                <a:solidFill>
                  <a:srgbClr val="5B2D86"/>
                </a:solidFill>
              </a:rPr>
              <a:t>I</a:t>
            </a:r>
            <a:r>
              <a:rPr lang="en-US" sz="1800" dirty="0" smtClean="0">
                <a:solidFill>
                  <a:srgbClr val="5B2D86"/>
                </a:solidFill>
              </a:rPr>
              <a:t>s </a:t>
            </a:r>
            <a:r>
              <a:rPr lang="en-US" sz="1800" dirty="0">
                <a:solidFill>
                  <a:srgbClr val="5B2D86"/>
                </a:solidFill>
              </a:rPr>
              <a:t>increasingly organised, coached and officiated by children and young </a:t>
            </a:r>
            <a:r>
              <a:rPr lang="en-US" sz="1800" dirty="0" smtClean="0">
                <a:solidFill>
                  <a:srgbClr val="5B2D86"/>
                </a:solidFill>
              </a:rPr>
              <a:t>people. </a:t>
            </a:r>
            <a:endParaRPr lang="en-GB" sz="1800" dirty="0" smtClean="0">
              <a:solidFill>
                <a:srgbClr val="5B2D86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>
                <a:solidFill>
                  <a:srgbClr val="5B2D86"/>
                </a:solidFill>
              </a:rPr>
              <a:t>A</a:t>
            </a:r>
            <a:r>
              <a:rPr lang="en-US" sz="1800" dirty="0" smtClean="0">
                <a:solidFill>
                  <a:srgbClr val="5B2D86"/>
                </a:solidFill>
              </a:rPr>
              <a:t>ids </a:t>
            </a:r>
            <a:r>
              <a:rPr lang="en-US" sz="1800" dirty="0">
                <a:solidFill>
                  <a:srgbClr val="5B2D86"/>
                </a:solidFill>
              </a:rPr>
              <a:t>retention through primary-secondary </a:t>
            </a:r>
            <a:r>
              <a:rPr lang="en-US" sz="1800" dirty="0" smtClean="0">
                <a:solidFill>
                  <a:srgbClr val="5B2D86"/>
                </a:solidFill>
              </a:rPr>
              <a:t>transition. </a:t>
            </a:r>
            <a:endParaRPr lang="en-GB" sz="1800" dirty="0" smtClean="0">
              <a:solidFill>
                <a:srgbClr val="5B2D86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>
                <a:solidFill>
                  <a:srgbClr val="5B2D86"/>
                </a:solidFill>
              </a:rPr>
              <a:t>E</a:t>
            </a:r>
            <a:r>
              <a:rPr lang="en-US" sz="1800" dirty="0" smtClean="0">
                <a:solidFill>
                  <a:srgbClr val="5B2D86"/>
                </a:solidFill>
              </a:rPr>
              <a:t>mbraces </a:t>
            </a:r>
            <a:r>
              <a:rPr lang="en-US" sz="1800" dirty="0">
                <a:solidFill>
                  <a:srgbClr val="5B2D86"/>
                </a:solidFill>
              </a:rPr>
              <a:t>a positive role for </a:t>
            </a:r>
            <a:r>
              <a:rPr lang="en-US" sz="1800" dirty="0" smtClean="0">
                <a:solidFill>
                  <a:srgbClr val="5B2D86"/>
                </a:solidFill>
              </a:rPr>
              <a:t>parents. </a:t>
            </a:r>
            <a:endParaRPr lang="en-GB" sz="1800" dirty="0" smtClean="0">
              <a:solidFill>
                <a:srgbClr val="5B2D86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>
                <a:solidFill>
                  <a:srgbClr val="5B2D86"/>
                </a:solidFill>
              </a:rPr>
              <a:t>B</a:t>
            </a:r>
            <a:r>
              <a:rPr lang="en-US" sz="1800" dirty="0" smtClean="0">
                <a:solidFill>
                  <a:srgbClr val="5B2D86"/>
                </a:solidFill>
              </a:rPr>
              <a:t>uilds </a:t>
            </a:r>
            <a:r>
              <a:rPr lang="en-US" sz="1800" dirty="0">
                <a:solidFill>
                  <a:srgbClr val="5B2D86"/>
                </a:solidFill>
              </a:rPr>
              <a:t>off the excitement of (UK hosted) major events.</a:t>
            </a:r>
            <a:endParaRPr lang="en-GB" sz="1800" dirty="0">
              <a:solidFill>
                <a:srgbClr val="5B2D86"/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7799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Young People reaching their potential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44501" y="1430650"/>
            <a:ext cx="11303000" cy="491051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To allow children and young people to fulfil their potential, the School Games will evolve so it:</a:t>
            </a:r>
            <a:endParaRPr lang="en-GB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5B2D86"/>
                </a:solidFill>
              </a:rPr>
              <a:t>Is become even more inclusive.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5B2D86"/>
                </a:solidFill>
              </a:rPr>
              <a:t>Adds depth and aids retention within the participant pathway.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5B2D86"/>
                </a:solidFill>
              </a:rPr>
              <a:t>Contributes to the duty of care for young athletes and provides multi-sport opportunities.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5B2D86"/>
                </a:solidFill>
              </a:rPr>
              <a:t>Promotes innovation in talent assessment, transfer and development.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5B2D86"/>
                </a:solidFill>
              </a:rPr>
              <a:t>Embraces ‘apprentice’ team managers, coaches, and officials.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5B2D86"/>
                </a:solidFill>
              </a:rPr>
              <a:t>Raises the aspirations of spectators and competitors.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5B2D86"/>
                </a:solidFill>
              </a:rPr>
              <a:t>Promotes the very best outcomes of school sport. </a:t>
            </a:r>
            <a:endParaRPr lang="en-GB" sz="2000" dirty="0" smtClean="0">
              <a:solidFill>
                <a:srgbClr val="5B2D86"/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28207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Principles of competition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44501" y="1430650"/>
            <a:ext cx="11303000" cy="491051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F53A7-6D63-4CCF-A0DA-169968E2F8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01" t="36342" r="49362" b="15199"/>
          <a:stretch/>
        </p:blipFill>
        <p:spPr>
          <a:xfrm>
            <a:off x="3958958" y="1430650"/>
            <a:ext cx="4248232" cy="491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2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10AB71-540E-3449-8A6A-736A660B7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A85BDF4D-0B60-3F45-88C3-0F3C02298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" y="634504"/>
            <a:ext cx="1085901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4000" b="1" dirty="0">
                <a:solidFill>
                  <a:srgbClr val="009FE3"/>
                </a:solidFill>
                <a:cs typeface="Arial" charset="0"/>
              </a:rPr>
              <a:t>Themes of Different Approaches to Competition</a:t>
            </a:r>
            <a:endParaRPr lang="en-GB" sz="4000" b="1" dirty="0">
              <a:solidFill>
                <a:srgbClr val="009FE3"/>
              </a:solidFill>
              <a:latin typeface="Calibri" charset="0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325F2C-98C9-4BCC-95E0-DA04D96550F1}"/>
              </a:ext>
            </a:extLst>
          </p:cNvPr>
          <p:cNvSpPr/>
          <p:nvPr/>
        </p:nvSpPr>
        <p:spPr>
          <a:xfrm>
            <a:off x="651668" y="2387150"/>
            <a:ext cx="11199193" cy="3134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Theme 1: Widening the competition environment to develop character and life skills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Theme 2: Adapting the scoring to develop different sport skills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Theme 3: Adding fun elements to engage new audiences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Theme 4: Widening the competition environment to develop health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Theme 5: Adapting the format to increase motivation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Theme 6: Considering age or maturity levels to support fair competition and foster social connections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Theme 7: Using technology to develop physical skills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Theme 8: Adapting the competition environment to support individual development in sport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0D3FB4CD-3B71-4AFD-9E54-5BC1D1C7EA9D}"/>
              </a:ext>
            </a:extLst>
          </p:cNvPr>
          <p:cNvSpPr txBox="1"/>
          <p:nvPr/>
        </p:nvSpPr>
        <p:spPr>
          <a:xfrm>
            <a:off x="7994739" y="6005357"/>
            <a:ext cx="306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©YouthSportTrust2019</a:t>
            </a:r>
          </a:p>
        </p:txBody>
      </p:sp>
    </p:spTree>
    <p:extLst>
      <p:ext uri="{BB962C8B-B14F-4D97-AF65-F5344CB8AC3E}">
        <p14:creationId xmlns:p14="http://schemas.microsoft.com/office/powerpoint/2010/main" val="226877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Three-pronged approach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44501" y="1986656"/>
            <a:ext cx="11303000" cy="328108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5B2D86"/>
                </a:solidFill>
              </a:rPr>
              <a:t>Elite events to be known as ‘School Games </a:t>
            </a:r>
            <a:r>
              <a:rPr lang="en-GB" b="1" dirty="0">
                <a:solidFill>
                  <a:srgbClr val="5B2D86"/>
                </a:solidFill>
              </a:rPr>
              <a:t>Excel </a:t>
            </a:r>
            <a:r>
              <a:rPr lang="en-GB" dirty="0" smtClean="0">
                <a:solidFill>
                  <a:srgbClr val="5B2D86"/>
                </a:solidFill>
              </a:rPr>
              <a:t>Events’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solidFill>
                <a:srgbClr val="5B2D86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5B2D86"/>
                </a:solidFill>
              </a:rPr>
              <a:t>Values </a:t>
            </a:r>
            <a:r>
              <a:rPr lang="en-GB" dirty="0">
                <a:solidFill>
                  <a:srgbClr val="5B2D86"/>
                </a:solidFill>
              </a:rPr>
              <a:t>events to be known as ‘School Games </a:t>
            </a:r>
            <a:r>
              <a:rPr lang="en-GB" b="1" dirty="0">
                <a:solidFill>
                  <a:srgbClr val="5B2D86"/>
                </a:solidFill>
              </a:rPr>
              <a:t>Values</a:t>
            </a:r>
            <a:r>
              <a:rPr lang="en-GB" dirty="0">
                <a:solidFill>
                  <a:srgbClr val="5B2D86"/>
                </a:solidFill>
              </a:rPr>
              <a:t> </a:t>
            </a:r>
            <a:r>
              <a:rPr lang="en-GB" dirty="0" smtClean="0">
                <a:solidFill>
                  <a:srgbClr val="5B2D86"/>
                </a:solidFill>
              </a:rPr>
              <a:t>Events’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>
              <a:solidFill>
                <a:srgbClr val="5B2D86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5B2D86"/>
                </a:solidFill>
              </a:rPr>
              <a:t>Can </a:t>
            </a:r>
            <a:r>
              <a:rPr lang="en-GB" dirty="0">
                <a:solidFill>
                  <a:srgbClr val="5B2D86"/>
                </a:solidFill>
              </a:rPr>
              <a:t>do events to be known as ‘School Games </a:t>
            </a:r>
            <a:r>
              <a:rPr lang="en-GB" b="1" dirty="0">
                <a:solidFill>
                  <a:srgbClr val="5B2D86"/>
                </a:solidFill>
              </a:rPr>
              <a:t>Bee Proud </a:t>
            </a:r>
            <a:r>
              <a:rPr lang="en-GB" dirty="0">
                <a:solidFill>
                  <a:srgbClr val="5B2D86"/>
                </a:solidFill>
              </a:rPr>
              <a:t>Events’</a:t>
            </a:r>
            <a:endParaRPr lang="en-GB" sz="3600" dirty="0">
              <a:solidFill>
                <a:srgbClr val="5B2D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3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School Games Excel Events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18649" y="1648726"/>
            <a:ext cx="11303000" cy="40762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5B2D86"/>
                </a:solidFill>
              </a:rPr>
              <a:t>Winners from across the ten boroughs of Greater Manchester.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5B2D86"/>
                </a:solidFill>
              </a:rPr>
              <a:t>Pathway opportunities.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5B2D86"/>
                </a:solidFill>
              </a:rPr>
              <a:t>Opportunity for high competent, high confidence pupils to still represent their school/stay engaged with the SG.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5B2D86"/>
                </a:solidFill>
              </a:rPr>
              <a:t>Continues to nurture skill development and personal best.</a:t>
            </a:r>
            <a:endParaRPr lang="en-GB" dirty="0">
              <a:solidFill>
                <a:srgbClr val="5B2D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31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School Games Values Events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44501" y="1986657"/>
            <a:ext cx="11303000" cy="1034840"/>
          </a:xfrm>
        </p:spPr>
        <p:txBody>
          <a:bodyPr/>
          <a:lstStyle/>
          <a:p>
            <a:r>
              <a:rPr lang="en-GB" dirty="0" smtClean="0">
                <a:solidFill>
                  <a:srgbClr val="5B2D86"/>
                </a:solidFill>
              </a:rPr>
              <a:t>Winners selected from those who best demonstrate the SG values.</a:t>
            </a:r>
          </a:p>
          <a:p>
            <a:r>
              <a:rPr lang="en-GB" dirty="0" smtClean="0">
                <a:solidFill>
                  <a:srgbClr val="5B2D86"/>
                </a:solidFill>
              </a:rPr>
              <a:t>Competitive, but clear focus on enjoyment.</a:t>
            </a:r>
          </a:p>
          <a:p>
            <a:r>
              <a:rPr lang="en-GB" dirty="0" smtClean="0">
                <a:solidFill>
                  <a:srgbClr val="5B2D86"/>
                </a:solidFill>
              </a:rPr>
              <a:t>Engenders wider participation and experience of the L3 events.</a:t>
            </a:r>
          </a:p>
          <a:p>
            <a:endParaRPr lang="en-GB" dirty="0" smtClean="0">
              <a:solidFill>
                <a:srgbClr val="5B2D86"/>
              </a:solidFill>
            </a:endParaRPr>
          </a:p>
          <a:p>
            <a:endParaRPr lang="en-GB" dirty="0"/>
          </a:p>
        </p:txBody>
      </p:sp>
      <p:pic>
        <p:nvPicPr>
          <p:cNvPr id="2050" name="Picture 2" descr="Image result for school games valu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197" y="4235385"/>
            <a:ext cx="88677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82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School Games Bee Proud Events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02017" y="1985488"/>
            <a:ext cx="5545483" cy="4095750"/>
          </a:xfrm>
        </p:spPr>
        <p:txBody>
          <a:bodyPr/>
          <a:lstStyle/>
          <a:p>
            <a:r>
              <a:rPr lang="en-GB" sz="2000" dirty="0" smtClean="0">
                <a:solidFill>
                  <a:srgbClr val="5B2D86"/>
                </a:solidFill>
              </a:rPr>
              <a:t>Devoted </a:t>
            </a:r>
            <a:r>
              <a:rPr lang="en-GB" sz="2000" dirty="0">
                <a:solidFill>
                  <a:srgbClr val="5B2D86"/>
                </a:solidFill>
              </a:rPr>
              <a:t>to those not currently participating in sport or physical </a:t>
            </a:r>
            <a:r>
              <a:rPr lang="en-GB" sz="2000" dirty="0" smtClean="0">
                <a:solidFill>
                  <a:srgbClr val="5B2D86"/>
                </a:solidFill>
              </a:rPr>
              <a:t>activity.</a:t>
            </a:r>
          </a:p>
          <a:p>
            <a:endParaRPr lang="en-GB" sz="2000" dirty="0">
              <a:solidFill>
                <a:srgbClr val="5B2D86"/>
              </a:solidFill>
            </a:endParaRPr>
          </a:p>
          <a:p>
            <a:r>
              <a:rPr lang="en-GB" sz="2000" dirty="0" smtClean="0">
                <a:solidFill>
                  <a:srgbClr val="5B2D86"/>
                </a:solidFill>
              </a:rPr>
              <a:t>Appropriate formats adopted to foster enjoyment, confidence and personal best regardless of ability i.e. skills based.</a:t>
            </a:r>
          </a:p>
          <a:p>
            <a:endParaRPr lang="en-GB" sz="2000" dirty="0" smtClean="0">
              <a:solidFill>
                <a:srgbClr val="5B2D86"/>
              </a:solidFill>
            </a:endParaRPr>
          </a:p>
          <a:p>
            <a:r>
              <a:rPr lang="en-GB" sz="2000" dirty="0" smtClean="0">
                <a:solidFill>
                  <a:srgbClr val="5B2D86"/>
                </a:solidFill>
              </a:rPr>
              <a:t>Ensures the SG programme becomes even more inclusive.</a:t>
            </a:r>
          </a:p>
          <a:p>
            <a:endParaRPr lang="en-GB" sz="2000" dirty="0">
              <a:solidFill>
                <a:srgbClr val="5B2D8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49" y="1985488"/>
            <a:ext cx="51816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2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163D-EB25-C846-8C1F-C362EB7F2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PT Sans" panose="020B0503020203020204" pitchFamily="34" charset="0"/>
              </a:rPr>
              <a:t>Active Lives </a:t>
            </a:r>
            <a:r>
              <a:rPr lang="en-GB" b="1" dirty="0" smtClean="0">
                <a:latin typeface="PT Sans" panose="020B0503020203020204" pitchFamily="34" charset="0"/>
              </a:rPr>
              <a:t>- </a:t>
            </a:r>
            <a:r>
              <a:rPr lang="en-GB" dirty="0">
                <a:latin typeface="PT Sans" panose="020B0503020203020204" pitchFamily="34" charset="0"/>
              </a:rPr>
              <a:t>Children and Young People Survey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45938" y="1714740"/>
            <a:ext cx="11550018" cy="4612687"/>
            <a:chOff x="1018571" y="1379205"/>
            <a:chExt cx="10116273" cy="46126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3101" t="42026" r="25855" b="10469"/>
            <a:stretch/>
          </p:blipFill>
          <p:spPr>
            <a:xfrm>
              <a:off x="1018571" y="1379205"/>
              <a:ext cx="10069976" cy="440813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106593" y="3273909"/>
              <a:ext cx="1516283" cy="646331"/>
            </a:xfrm>
            <a:prstGeom prst="rect">
              <a:avLst/>
            </a:prstGeom>
            <a:solidFill>
              <a:srgbClr val="C2B1D7"/>
            </a:solidFill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774793"/>
                  </a:solidFill>
                </a:rPr>
                <a:t>35.8 %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68769" y="3292598"/>
              <a:ext cx="1516283" cy="646331"/>
            </a:xfrm>
            <a:prstGeom prst="rect">
              <a:avLst/>
            </a:prstGeom>
            <a:solidFill>
              <a:srgbClr val="A389BF"/>
            </a:solidFill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prstClr val="white"/>
                  </a:solidFill>
                </a:rPr>
                <a:t>24.3 %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60556" y="3273910"/>
              <a:ext cx="1516283" cy="646331"/>
            </a:xfrm>
            <a:prstGeom prst="rect">
              <a:avLst/>
            </a:prstGeom>
            <a:solidFill>
              <a:srgbClr val="8863A9"/>
            </a:solidFill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prstClr val="white"/>
                  </a:solidFill>
                </a:rPr>
                <a:t>23.4 %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288683" y="3287210"/>
              <a:ext cx="1493133" cy="646331"/>
            </a:xfrm>
            <a:prstGeom prst="rect">
              <a:avLst/>
            </a:prstGeom>
            <a:solidFill>
              <a:srgbClr val="6C3E92"/>
            </a:solidFill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prstClr val="white"/>
                  </a:solidFill>
                </a:rPr>
                <a:t>16.5 %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85338" y="4409774"/>
              <a:ext cx="2758133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5A5A59"/>
                  </a:solidFill>
                </a:rPr>
                <a:t>35.8% OF CHILDREN AND YOUNG PEOPLE </a:t>
              </a:r>
              <a:r>
                <a:rPr lang="en-GB" sz="1600" b="1" dirty="0">
                  <a:solidFill>
                    <a:srgbClr val="4472C4">
                      <a:lumMod val="40000"/>
                      <a:lumOff val="60000"/>
                    </a:srgbClr>
                  </a:solidFill>
                </a:rPr>
                <a:t>(137.8k) </a:t>
              </a:r>
              <a:r>
                <a:rPr lang="en-GB" sz="1600" b="1" dirty="0">
                  <a:solidFill>
                    <a:srgbClr val="5A5A59"/>
                  </a:solidFill>
                </a:rPr>
                <a:t>DO LESS THAN AN AVERAGE OF 30 MINUTES A DAY vs 32.9% NATIONALLY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36066" y="4421319"/>
              <a:ext cx="2138136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5A5A59"/>
                  </a:solidFill>
                </a:rPr>
                <a:t>24.3% </a:t>
              </a:r>
              <a:r>
                <a:rPr lang="en-GB" sz="1600" b="1" dirty="0">
                  <a:solidFill>
                    <a:srgbClr val="4472C4">
                      <a:lumMod val="40000"/>
                      <a:lumOff val="60000"/>
                    </a:srgbClr>
                  </a:solidFill>
                </a:rPr>
                <a:t>(96.7k) </a:t>
              </a:r>
              <a:r>
                <a:rPr lang="en-GB" sz="1600" b="1" dirty="0">
                  <a:solidFill>
                    <a:srgbClr val="5A5A59"/>
                  </a:solidFill>
                </a:rPr>
                <a:t>ARE FAIRLY ACTIVE BUT DON’T REACH AN AVERAGE OF 60 MIUNTES A DAY vs 23.9% NATIONALLY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91395" y="4422232"/>
              <a:ext cx="2306037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5A5A59"/>
                  </a:solidFill>
                </a:rPr>
                <a:t>23.4% </a:t>
              </a:r>
              <a:r>
                <a:rPr lang="en-GB" sz="1600" b="1" dirty="0">
                  <a:solidFill>
                    <a:srgbClr val="4472C4">
                      <a:lumMod val="40000"/>
                      <a:lumOff val="60000"/>
                    </a:srgbClr>
                  </a:solidFill>
                </a:rPr>
                <a:t>(90k) </a:t>
              </a:r>
              <a:r>
                <a:rPr lang="en-GB" sz="1600" b="1" dirty="0">
                  <a:solidFill>
                    <a:srgbClr val="5A5A59"/>
                  </a:solidFill>
                </a:rPr>
                <a:t>DO AN AVERAGE OF 60 MINUTES OR MORE A DAY BUT DON’T DO 60 MINUTES EVERY DAY vs 25.7% NATIONALLY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843057" y="4421319"/>
              <a:ext cx="2291787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5A5A59"/>
                  </a:solidFill>
                </a:rPr>
                <a:t>16.5% </a:t>
              </a:r>
              <a:r>
                <a:rPr lang="en-GB" sz="1600" b="1" dirty="0">
                  <a:solidFill>
                    <a:srgbClr val="4472C4">
                      <a:lumMod val="40000"/>
                      <a:lumOff val="60000"/>
                    </a:srgbClr>
                  </a:solidFill>
                </a:rPr>
                <a:t>(63.3k) </a:t>
              </a:r>
              <a:r>
                <a:rPr lang="en-GB" sz="1600" b="1" dirty="0">
                  <a:solidFill>
                    <a:srgbClr val="5A5A59"/>
                  </a:solidFill>
                </a:rPr>
                <a:t>DO 60 MINUTES OR MORE EVERY DAY vs 17.5% NATIONALLY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1492911" y="3262586"/>
            <a:ext cx="5065909" cy="1335024"/>
          </a:xfrm>
          <a:prstGeom prst="ellipse">
            <a:avLst/>
          </a:prstGeom>
          <a:noFill/>
          <a:ln w="38100">
            <a:solidFill>
              <a:srgbClr val="CB1D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749" y="3468433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D21C60"/>
                </a:solidFill>
              </a:rPr>
              <a:t>6 out 10 </a:t>
            </a:r>
            <a:r>
              <a:rPr lang="en-GB" b="1" dirty="0" smtClean="0">
                <a:solidFill>
                  <a:srgbClr val="D21C60"/>
                </a:solidFill>
              </a:rPr>
              <a:t>CYP </a:t>
            </a:r>
            <a:r>
              <a:rPr lang="en-GB" b="1" dirty="0">
                <a:solidFill>
                  <a:srgbClr val="D21C60"/>
                </a:solidFill>
              </a:rPr>
              <a:t>not active enough</a:t>
            </a:r>
          </a:p>
        </p:txBody>
      </p:sp>
    </p:spTree>
    <p:extLst>
      <p:ext uri="{BB962C8B-B14F-4D97-AF65-F5344CB8AC3E}">
        <p14:creationId xmlns:p14="http://schemas.microsoft.com/office/powerpoint/2010/main" val="359871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Proposed calendar of events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057530245"/>
              </p:ext>
            </p:extLst>
          </p:nvPr>
        </p:nvGraphicFramePr>
        <p:xfrm>
          <a:off x="418649" y="1777017"/>
          <a:ext cx="10872208" cy="36026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78503">
                  <a:extLst>
                    <a:ext uri="{9D8B030D-6E8A-4147-A177-3AD203B41FA5}">
                      <a16:colId xmlns:a16="http://schemas.microsoft.com/office/drawing/2014/main" val="2260174543"/>
                    </a:ext>
                  </a:extLst>
                </a:gridCol>
                <a:gridCol w="4293705">
                  <a:extLst>
                    <a:ext uri="{9D8B030D-6E8A-4147-A177-3AD203B41FA5}">
                      <a16:colId xmlns:a16="http://schemas.microsoft.com/office/drawing/2014/main" val="2291384280"/>
                    </a:ext>
                  </a:extLst>
                </a:gridCol>
              </a:tblGrid>
              <a:tr h="1184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Primary Winter </a:t>
                      </a:r>
                      <a:r>
                        <a:rPr lang="en-GB" sz="2000" dirty="0" smtClean="0">
                          <a:effectLst/>
                          <a:latin typeface="PT Sans" panose="020B0503020203020204" pitchFamily="34" charset="0"/>
                        </a:rPr>
                        <a:t>Event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Date </a:t>
                      </a:r>
                      <a:r>
                        <a:rPr lang="en-GB" sz="2000" dirty="0" smtClean="0">
                          <a:effectLst/>
                          <a:latin typeface="PT Sans" panose="020B0503020203020204" pitchFamily="34" charset="0"/>
                        </a:rPr>
                        <a:t>23</a:t>
                      </a:r>
                      <a:r>
                        <a:rPr lang="en-GB" sz="2000" baseline="30000" dirty="0" smtClean="0">
                          <a:effectLst/>
                          <a:latin typeface="PT Sans" panose="020B0503020203020204" pitchFamily="34" charset="0"/>
                        </a:rPr>
                        <a:t>rd</a:t>
                      </a:r>
                      <a:r>
                        <a:rPr lang="en-GB" sz="2000" dirty="0" smtClean="0">
                          <a:effectLst/>
                          <a:latin typeface="PT Sans" panose="020B0503020203020204" pitchFamily="34" charset="0"/>
                        </a:rPr>
                        <a:t> or 24</a:t>
                      </a:r>
                      <a:r>
                        <a:rPr lang="en-GB" sz="2000" baseline="30000" dirty="0" smtClean="0">
                          <a:effectLst/>
                          <a:latin typeface="PT Sans" panose="020B0503020203020204" pitchFamily="34" charset="0"/>
                        </a:rPr>
                        <a:t>th</a:t>
                      </a:r>
                      <a:r>
                        <a:rPr lang="en-GB" sz="2000" dirty="0" smtClean="0">
                          <a:effectLst/>
                          <a:latin typeface="PT Sans" panose="020B0503020203020204" pitchFamily="34" charset="0"/>
                        </a:rPr>
                        <a:t> March</a:t>
                      </a:r>
                      <a:r>
                        <a:rPr lang="en-GB" sz="2000" baseline="0" dirty="0" smtClean="0">
                          <a:effectLst/>
                          <a:latin typeface="PT Sans" panose="020B0503020203020204" pitchFamily="34" charset="0"/>
                        </a:rPr>
                        <a:t> 2020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Etihad Campus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Number of teams per borough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4885067"/>
                  </a:ext>
                </a:extLst>
              </a:tr>
              <a:tr h="483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Sports Hall Athletics  Year 5/6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2 x SG Excel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7223953"/>
                  </a:ext>
                </a:extLst>
              </a:tr>
              <a:tr h="483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Boccia Year 5/6 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PT Sans" panose="020B0503020203020204" pitchFamily="34" charset="0"/>
                        </a:rPr>
                        <a:t>2 x SEN 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7183976"/>
                  </a:ext>
                </a:extLst>
              </a:tr>
              <a:tr h="483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Dodgeball Year 5/6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1 x SG Excel, 1 x SG Values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972652"/>
                  </a:ext>
                </a:extLst>
              </a:tr>
              <a:tr h="483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Year 5/6 Tag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1 x SG Excel, 1 x SG Values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6513825"/>
                  </a:ext>
                </a:extLst>
              </a:tr>
              <a:tr h="483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Year 3/4 Multi Skills/Athletics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1 x SG Bee Proud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2191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6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Proposed calendar of events cont…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499073115"/>
              </p:ext>
            </p:extLst>
          </p:nvPr>
        </p:nvGraphicFramePr>
        <p:xfrm>
          <a:off x="418649" y="1709529"/>
          <a:ext cx="10474638" cy="4239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37319">
                  <a:extLst>
                    <a:ext uri="{9D8B030D-6E8A-4147-A177-3AD203B41FA5}">
                      <a16:colId xmlns:a16="http://schemas.microsoft.com/office/drawing/2014/main" val="526770503"/>
                    </a:ext>
                  </a:extLst>
                </a:gridCol>
                <a:gridCol w="5237319">
                  <a:extLst>
                    <a:ext uri="{9D8B030D-6E8A-4147-A177-3AD203B41FA5}">
                      <a16:colId xmlns:a16="http://schemas.microsoft.com/office/drawing/2014/main" val="3603490522"/>
                    </a:ext>
                  </a:extLst>
                </a:gridCol>
              </a:tblGrid>
              <a:tr h="8986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Primary Summer Event</a:t>
                      </a:r>
                      <a:r>
                        <a:rPr lang="en-GB" sz="2000" dirty="0" smtClean="0">
                          <a:effectLst/>
                          <a:latin typeface="PT Sans" panose="020B0503020203020204" pitchFamily="34" charset="0"/>
                        </a:rPr>
                        <a:t>,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Date </a:t>
                      </a:r>
                      <a:r>
                        <a:rPr lang="en-GB" sz="2000" dirty="0" smtClean="0">
                          <a:effectLst/>
                          <a:latin typeface="PT Sans" panose="020B0503020203020204" pitchFamily="34" charset="0"/>
                        </a:rPr>
                        <a:t>1</a:t>
                      </a:r>
                      <a:r>
                        <a:rPr lang="en-GB" sz="2000" baseline="30000" dirty="0" smtClean="0">
                          <a:effectLst/>
                          <a:latin typeface="PT Sans" panose="020B0503020203020204" pitchFamily="34" charset="0"/>
                        </a:rPr>
                        <a:t>st</a:t>
                      </a:r>
                      <a:r>
                        <a:rPr lang="en-GB" sz="2000" baseline="0" dirty="0" smtClean="0">
                          <a:effectLst/>
                          <a:latin typeface="PT Sans" panose="020B0503020203020204" pitchFamily="34" charset="0"/>
                        </a:rPr>
                        <a:t> or 2</a:t>
                      </a:r>
                      <a:r>
                        <a:rPr lang="en-GB" sz="2000" baseline="30000" dirty="0" smtClean="0">
                          <a:effectLst/>
                          <a:latin typeface="PT Sans" panose="020B0503020203020204" pitchFamily="34" charset="0"/>
                        </a:rPr>
                        <a:t>nd</a:t>
                      </a:r>
                      <a:r>
                        <a:rPr lang="en-GB" sz="2000" baseline="0" dirty="0" smtClean="0">
                          <a:effectLst/>
                          <a:latin typeface="PT Sans" panose="020B0503020203020204" pitchFamily="34" charset="0"/>
                        </a:rPr>
                        <a:t> July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PT Sans" panose="020B0503020203020204" pitchFamily="34" charset="0"/>
                        </a:rPr>
                        <a:t>Armitage Centre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Number of teams per borough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0601630"/>
                  </a:ext>
                </a:extLst>
              </a:tr>
              <a:tr h="268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Tri Golf Year 3/4 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2 x SG Excel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6685847"/>
                  </a:ext>
                </a:extLst>
              </a:tr>
              <a:tr h="268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Rounder Year 5/6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1 x SG Excel 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4517412"/>
                  </a:ext>
                </a:extLst>
              </a:tr>
              <a:tr h="268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NAK Year 5/6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PT Sans" panose="020B0503020203020204" pitchFamily="34" charset="0"/>
                        </a:rPr>
                        <a:t>2</a:t>
                      </a:r>
                      <a:r>
                        <a:rPr lang="en-GB" sz="2000" baseline="0" dirty="0" smtClean="0">
                          <a:effectLst/>
                          <a:latin typeface="PT Sans" panose="020B0503020203020204" pitchFamily="34" charset="0"/>
                        </a:rPr>
                        <a:t> x SEN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1533254"/>
                  </a:ext>
                </a:extLst>
              </a:tr>
              <a:tr h="268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Table Cricket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PT Sans" panose="020B0503020203020204" pitchFamily="34" charset="0"/>
                        </a:rPr>
                        <a:t>1 x SEN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2299174"/>
                  </a:ext>
                </a:extLst>
              </a:tr>
              <a:tr h="268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Tag Rugby Year 3/4 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1 x SG Bee Proud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6209534"/>
                  </a:ext>
                </a:extLst>
              </a:tr>
              <a:tr h="268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Tri Golf Year 5/6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1 x SG Bee Proud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8713267"/>
                  </a:ext>
                </a:extLst>
              </a:tr>
              <a:tr h="268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Tennis Year 3/4 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1 x SG Bee Proud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0596024"/>
                  </a:ext>
                </a:extLst>
              </a:tr>
              <a:tr h="268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Cricket Year 4/5*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1 x SG Bee Proud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8886969"/>
                  </a:ext>
                </a:extLst>
              </a:tr>
              <a:tr h="268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Quickstick Hockey Year 3/ 4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1 x SG Bee Proud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9032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04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Proposed calendar of events cont…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157900114"/>
              </p:ext>
            </p:extLst>
          </p:nvPr>
        </p:nvGraphicFramePr>
        <p:xfrm>
          <a:off x="418649" y="1814753"/>
          <a:ext cx="10156586" cy="33734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8293">
                  <a:extLst>
                    <a:ext uri="{9D8B030D-6E8A-4147-A177-3AD203B41FA5}">
                      <a16:colId xmlns:a16="http://schemas.microsoft.com/office/drawing/2014/main" val="177273205"/>
                    </a:ext>
                  </a:extLst>
                </a:gridCol>
                <a:gridCol w="5078293">
                  <a:extLst>
                    <a:ext uri="{9D8B030D-6E8A-4147-A177-3AD203B41FA5}">
                      <a16:colId xmlns:a16="http://schemas.microsoft.com/office/drawing/2014/main" val="3038442892"/>
                    </a:ext>
                  </a:extLst>
                </a:gridCol>
              </a:tblGrid>
              <a:tr h="1124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Secondary Summer </a:t>
                      </a:r>
                      <a:r>
                        <a:rPr lang="en-GB" sz="2000" dirty="0" smtClean="0">
                          <a:effectLst/>
                          <a:latin typeface="PT Sans" panose="020B0503020203020204" pitchFamily="34" charset="0"/>
                        </a:rPr>
                        <a:t>Event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Date </a:t>
                      </a:r>
                      <a:r>
                        <a:rPr lang="en-GB" sz="2000" dirty="0" smtClean="0">
                          <a:effectLst/>
                          <a:latin typeface="PT Sans" panose="020B0503020203020204" pitchFamily="34" charset="0"/>
                        </a:rPr>
                        <a:t>1</a:t>
                      </a:r>
                      <a:r>
                        <a:rPr lang="en-GB" sz="2000" baseline="30000" dirty="0" smtClean="0">
                          <a:effectLst/>
                          <a:latin typeface="PT Sans" panose="020B0503020203020204" pitchFamily="34" charset="0"/>
                        </a:rPr>
                        <a:t>st</a:t>
                      </a:r>
                      <a:r>
                        <a:rPr lang="en-GB" sz="2000" dirty="0" smtClean="0">
                          <a:effectLst/>
                          <a:latin typeface="PT Sans" panose="020B0503020203020204" pitchFamily="34" charset="0"/>
                        </a:rPr>
                        <a:t> or 2</a:t>
                      </a:r>
                      <a:r>
                        <a:rPr lang="en-GB" sz="2000" baseline="30000" dirty="0" smtClean="0">
                          <a:effectLst/>
                          <a:latin typeface="PT Sans" panose="020B0503020203020204" pitchFamily="34" charset="0"/>
                        </a:rPr>
                        <a:t>nd</a:t>
                      </a:r>
                      <a:r>
                        <a:rPr lang="en-GB" sz="2000" dirty="0" smtClean="0">
                          <a:effectLst/>
                          <a:latin typeface="PT Sans" panose="020B0503020203020204" pitchFamily="34" charset="0"/>
                        </a:rPr>
                        <a:t> July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Etihad Campus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Number of teams per borough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292921"/>
                  </a:ext>
                </a:extLst>
              </a:tr>
              <a:tr h="374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Year 8 - Dodgeball 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1 x Boys and 1 x Girls SG Excel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7140464"/>
                  </a:ext>
                </a:extLst>
              </a:tr>
              <a:tr h="374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Year 7 - Quadkids 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2 x SG Excel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7960175"/>
                  </a:ext>
                </a:extLst>
              </a:tr>
              <a:tr h="374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Ultimate Frisbee  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TBC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4467289"/>
                  </a:ext>
                </a:extLst>
              </a:tr>
              <a:tr h="374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NAK Years 7/8/9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PT Sans" panose="020B0503020203020204" pitchFamily="34" charset="0"/>
                        </a:rPr>
                        <a:t>1 x SEN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4975805"/>
                  </a:ext>
                </a:extLst>
              </a:tr>
              <a:tr h="374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Boccia  Years 7/8/9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PT Sans" panose="020B0503020203020204" pitchFamily="34" charset="0"/>
                        </a:rPr>
                        <a:t>1 x SEN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9628808"/>
                  </a:ext>
                </a:extLst>
              </a:tr>
              <a:tr h="374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Goal Ball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1 x SG Bee Proud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6284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01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Proposed calendar of events cont…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410954121"/>
              </p:ext>
            </p:extLst>
          </p:nvPr>
        </p:nvGraphicFramePr>
        <p:xfrm>
          <a:off x="418648" y="1862593"/>
          <a:ext cx="11328851" cy="26100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01422">
                  <a:extLst>
                    <a:ext uri="{9D8B030D-6E8A-4147-A177-3AD203B41FA5}">
                      <a16:colId xmlns:a16="http://schemas.microsoft.com/office/drawing/2014/main" val="2675923787"/>
                    </a:ext>
                  </a:extLst>
                </a:gridCol>
                <a:gridCol w="5227429">
                  <a:extLst>
                    <a:ext uri="{9D8B030D-6E8A-4147-A177-3AD203B41FA5}">
                      <a16:colId xmlns:a16="http://schemas.microsoft.com/office/drawing/2014/main" val="1066524689"/>
                    </a:ext>
                  </a:extLst>
                </a:gridCol>
              </a:tblGrid>
              <a:tr h="522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Branded 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Number of teams per borough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305003"/>
                  </a:ext>
                </a:extLst>
              </a:tr>
              <a:tr h="522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Rowing Mainstream and </a:t>
                      </a:r>
                      <a:r>
                        <a:rPr lang="en-GB" sz="2000" dirty="0" smtClean="0">
                          <a:effectLst/>
                          <a:latin typeface="PT Sans" panose="020B0503020203020204" pitchFamily="34" charset="0"/>
                        </a:rPr>
                        <a:t>inclusion</a:t>
                      </a:r>
                      <a:r>
                        <a:rPr lang="en-GB" sz="2000" baseline="0" dirty="0" smtClean="0">
                          <a:effectLst/>
                          <a:latin typeface="PT Sans" panose="020B0503020203020204" pitchFamily="34" charset="0"/>
                        </a:rPr>
                        <a:t> -  </a:t>
                      </a:r>
                      <a:r>
                        <a:rPr lang="en-GB" sz="2000" b="1" kern="1200" dirty="0" smtClean="0">
                          <a:solidFill>
                            <a:schemeClr val="lt1"/>
                          </a:solidFill>
                          <a:effectLst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w/c 9</a:t>
                      </a:r>
                      <a:r>
                        <a:rPr lang="en-GB" sz="2000" b="1" kern="1200" baseline="30000" dirty="0" smtClean="0">
                          <a:solidFill>
                            <a:schemeClr val="lt1"/>
                          </a:solidFill>
                          <a:effectLst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2000" b="1" kern="1200" dirty="0" smtClean="0">
                          <a:solidFill>
                            <a:schemeClr val="lt1"/>
                          </a:solidFill>
                          <a:effectLst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 March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1 x SG Excel per age group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8473134"/>
                  </a:ext>
                </a:extLst>
              </a:tr>
              <a:tr h="522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Handball U15 and U13 (Boys and Girls</a:t>
                      </a:r>
                      <a:r>
                        <a:rPr lang="en-GB" sz="2000" dirty="0" smtClean="0">
                          <a:effectLst/>
                          <a:latin typeface="PT Sans" panose="020B0503020203020204" pitchFamily="34" charset="0"/>
                        </a:rPr>
                        <a:t>) -  </a:t>
                      </a:r>
                      <a:r>
                        <a:rPr lang="en-GB" sz="2000" dirty="0" smtClean="0">
                          <a:effectLst/>
                          <a:latin typeface="PT Sans" panose="020B0503020203020204" pitchFamily="34" charset="0"/>
                        </a:rPr>
                        <a:t>w/c 27</a:t>
                      </a:r>
                      <a:r>
                        <a:rPr lang="en-GB" sz="2000" baseline="30000" dirty="0" smtClean="0">
                          <a:effectLst/>
                          <a:latin typeface="PT Sans" panose="020B0503020203020204" pitchFamily="34" charset="0"/>
                        </a:rPr>
                        <a:t>th</a:t>
                      </a:r>
                      <a:r>
                        <a:rPr lang="en-GB" sz="2000" dirty="0" smtClean="0">
                          <a:effectLst/>
                          <a:latin typeface="PT Sans" panose="020B0503020203020204" pitchFamily="34" charset="0"/>
                        </a:rPr>
                        <a:t> April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1 x Boys and 1 x Girls SG Excel (for each age)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6897722"/>
                  </a:ext>
                </a:extLst>
              </a:tr>
              <a:tr h="522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Grapple Tackle U13s and </a:t>
                      </a:r>
                      <a:r>
                        <a:rPr lang="en-GB" sz="2000" dirty="0" smtClean="0">
                          <a:effectLst/>
                          <a:latin typeface="PT Sans" panose="020B0503020203020204" pitchFamily="34" charset="0"/>
                        </a:rPr>
                        <a:t>U15</a:t>
                      </a:r>
                      <a:r>
                        <a:rPr lang="en-GB" sz="2000" baseline="0" dirty="0" smtClean="0">
                          <a:effectLst/>
                          <a:latin typeface="PT Sans" panose="020B0503020203020204" pitchFamily="34" charset="0"/>
                        </a:rPr>
                        <a:t> – </a:t>
                      </a:r>
                      <a:r>
                        <a:rPr lang="en-GB" sz="2000" baseline="0" dirty="0" smtClean="0">
                          <a:effectLst/>
                          <a:latin typeface="PT Sans" panose="020B0503020203020204" pitchFamily="34" charset="0"/>
                        </a:rPr>
                        <a:t>w/c 18</a:t>
                      </a:r>
                      <a:r>
                        <a:rPr lang="en-GB" sz="2000" baseline="30000" dirty="0" smtClean="0">
                          <a:effectLst/>
                          <a:latin typeface="PT Sans" panose="020B0503020203020204" pitchFamily="34" charset="0"/>
                        </a:rPr>
                        <a:t>th</a:t>
                      </a:r>
                      <a:r>
                        <a:rPr lang="en-GB" sz="2000" baseline="0" dirty="0" smtClean="0">
                          <a:effectLst/>
                          <a:latin typeface="PT Sans" panose="020B0503020203020204" pitchFamily="34" charset="0"/>
                        </a:rPr>
                        <a:t> November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1 x SG Bee Proud (for each age)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3931489"/>
                  </a:ext>
                </a:extLst>
              </a:tr>
              <a:tr h="522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Lacrosse Year </a:t>
                      </a:r>
                      <a:r>
                        <a:rPr lang="en-GB" sz="2000" dirty="0" smtClean="0">
                          <a:effectLst/>
                          <a:latin typeface="PT Sans" panose="020B0503020203020204" pitchFamily="34" charset="0"/>
                        </a:rPr>
                        <a:t>5/6</a:t>
                      </a:r>
                      <a:r>
                        <a:rPr lang="en-GB" sz="2000" baseline="0" dirty="0" smtClean="0">
                          <a:effectLst/>
                          <a:latin typeface="PT Sans" panose="020B0503020203020204" pitchFamily="34" charset="0"/>
                        </a:rPr>
                        <a:t> – </a:t>
                      </a:r>
                      <a:r>
                        <a:rPr lang="en-GB" sz="2000" baseline="0" dirty="0" smtClean="0">
                          <a:effectLst/>
                          <a:latin typeface="PT Sans" panose="020B0503020203020204" pitchFamily="34" charset="0"/>
                        </a:rPr>
                        <a:t>w/c 16</a:t>
                      </a:r>
                      <a:r>
                        <a:rPr lang="en-GB" sz="2000" baseline="30000" dirty="0" smtClean="0">
                          <a:effectLst/>
                          <a:latin typeface="PT Sans" panose="020B0503020203020204" pitchFamily="34" charset="0"/>
                        </a:rPr>
                        <a:t>th</a:t>
                      </a:r>
                      <a:r>
                        <a:rPr lang="en-GB" sz="2000" baseline="0" dirty="0" smtClean="0">
                          <a:effectLst/>
                          <a:latin typeface="PT Sans" panose="020B0503020203020204" pitchFamily="34" charset="0"/>
                        </a:rPr>
                        <a:t> March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PT Sans" panose="020B0503020203020204" pitchFamily="34" charset="0"/>
                        </a:rPr>
                        <a:t>1 or 2 SG Excel</a:t>
                      </a:r>
                      <a:endParaRPr lang="en-GB" sz="2000" dirty="0">
                        <a:effectLst/>
                        <a:latin typeface="PT Sans" panose="020B0503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3750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63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B1D63"/>
                </a:solidFill>
              </a:rPr>
              <a:t>Activity levels </a:t>
            </a:r>
            <a:r>
              <a:rPr lang="en-GB" b="1" dirty="0">
                <a:solidFill>
                  <a:srgbClr val="CB1D63"/>
                </a:solidFill>
              </a:rPr>
              <a:t>a</a:t>
            </a:r>
            <a:r>
              <a:rPr lang="en-GB" b="1" dirty="0" smtClean="0">
                <a:solidFill>
                  <a:srgbClr val="CB1D63"/>
                </a:solidFill>
              </a:rPr>
              <a:t>cross the localities</a:t>
            </a:r>
            <a:endParaRPr lang="en-GB" b="1" dirty="0">
              <a:solidFill>
                <a:srgbClr val="CB1D63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418649" y="1336663"/>
          <a:ext cx="10938075" cy="5041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5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B1D63"/>
                </a:solidFill>
                <a:latin typeface="PT Sans" panose="020B0503020203020204" pitchFamily="34" charset="0"/>
              </a:rPr>
              <a:t>Achieving </a:t>
            </a:r>
            <a:r>
              <a:rPr lang="en-GB" b="1" dirty="0">
                <a:solidFill>
                  <a:srgbClr val="CB1D63"/>
                </a:solidFill>
                <a:latin typeface="PT Sans" panose="020B0503020203020204" pitchFamily="34" charset="0"/>
              </a:rPr>
              <a:t>30 Mins At School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65463" y="1206846"/>
          <a:ext cx="11852365" cy="5005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484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B1D63"/>
                </a:solidFill>
                <a:latin typeface="PT Sans" panose="020B0503020203020204" pitchFamily="34" charset="0"/>
              </a:rPr>
              <a:t>Achieving 30 mins Outside of School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251325" y="1137037"/>
          <a:ext cx="11663497" cy="4880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795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Obesity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3"/>
          <a:srcRect b="5411"/>
          <a:stretch/>
        </p:blipFill>
        <p:spPr>
          <a:xfrm>
            <a:off x="278246" y="1396897"/>
            <a:ext cx="11303000" cy="422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9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PT Sans" panose="020B0503020203020204" pitchFamily="34" charset="0"/>
              </a:rPr>
              <a:t>Headline demographic </a:t>
            </a:r>
            <a:r>
              <a:rPr lang="en-GB" dirty="0">
                <a:latin typeface="PT Sans" panose="020B0503020203020204" pitchFamily="34" charset="0"/>
              </a:rPr>
              <a:t>b</a:t>
            </a:r>
            <a:r>
              <a:rPr lang="en-GB" dirty="0" smtClean="0">
                <a:latin typeface="PT Sans" panose="020B0503020203020204" pitchFamily="34" charset="0"/>
              </a:rPr>
              <a:t>reakdown</a:t>
            </a:r>
            <a:endParaRPr lang="en-GB" dirty="0">
              <a:latin typeface="PT Sans" panose="020B05030202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44501" y="1635918"/>
            <a:ext cx="11303000" cy="371501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 smtClean="0">
                <a:solidFill>
                  <a:srgbClr val="5B2D86"/>
                </a:solidFill>
                <a:latin typeface="PT Sans" panose="020B0503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Years 5 -8 most likely to be active every day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400" dirty="0" smtClean="0">
              <a:solidFill>
                <a:srgbClr val="5B2D86"/>
              </a:solidFill>
              <a:latin typeface="PT Sans" panose="020B05030202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 smtClean="0">
                <a:solidFill>
                  <a:srgbClr val="5B2D86"/>
                </a:solidFill>
                <a:latin typeface="PT Sans" panose="020B0503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Boys 6% more likely to be active every day than girls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400" dirty="0" smtClean="0">
              <a:solidFill>
                <a:srgbClr val="5B2D86"/>
              </a:solidFill>
              <a:latin typeface="PT Sans" panose="020B05030202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 smtClean="0">
                <a:solidFill>
                  <a:srgbClr val="5B2D86"/>
                </a:solidFill>
                <a:latin typeface="PT Sans" panose="020B0503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 family affluence is high, more likely to be active every day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400" dirty="0" smtClean="0">
              <a:solidFill>
                <a:srgbClr val="5B2D86"/>
              </a:solidFill>
              <a:latin typeface="PT Sans" panose="020B05030202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 smtClean="0">
                <a:solidFill>
                  <a:srgbClr val="5B2D86"/>
                </a:solidFill>
                <a:latin typeface="PT Sans" panose="020B0503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BAME most likely to be less active (especially girls)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400" dirty="0" smtClean="0">
              <a:solidFill>
                <a:srgbClr val="5B2D86"/>
              </a:solidFill>
              <a:latin typeface="PT Sans" panose="020B05030202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 smtClean="0">
                <a:solidFill>
                  <a:srgbClr val="5B2D86"/>
                </a:solidFill>
                <a:latin typeface="PT Sans" panose="020B0503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Similar levels of active every day among those with/without a disability but those with a disability more likely to be less active</a:t>
            </a:r>
            <a:endParaRPr lang="en-GB" sz="2400" dirty="0">
              <a:solidFill>
                <a:srgbClr val="5B2D86"/>
              </a:solidFill>
              <a:latin typeface="PT Sans" panose="020B05030202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73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PT Sans" panose="020B0503020203020204" pitchFamily="34" charset="0"/>
              </a:rPr>
              <a:t>Mental wellbeing </a:t>
            </a:r>
            <a:endParaRPr lang="en-GB" dirty="0">
              <a:latin typeface="PT Sans" panose="020B05030202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44500" y="1408114"/>
            <a:ext cx="6104467" cy="522208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>
                <a:solidFill>
                  <a:srgbClr val="5B2D86"/>
                </a:solidFill>
                <a:latin typeface="PT Sans" panose="020B0503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Boys have higher average levels of mental wellbeing than girls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600" dirty="0" smtClean="0">
              <a:solidFill>
                <a:srgbClr val="5B2D86"/>
              </a:solidFill>
              <a:latin typeface="PT Sans" panose="020B05030202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>
                <a:solidFill>
                  <a:srgbClr val="5B2D86"/>
                </a:solidFill>
                <a:latin typeface="PT Sans" panose="020B0503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Higher for those who are active everyday, then active across a week, then fairly active and finally less active.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600" dirty="0" smtClean="0">
              <a:solidFill>
                <a:srgbClr val="5B2D86"/>
              </a:solidFill>
              <a:latin typeface="PT Sans" panose="020B05030202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>
                <a:solidFill>
                  <a:srgbClr val="5B2D86"/>
                </a:solidFill>
                <a:latin typeface="PT Sans" panose="020B0503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Also positive association with volunteering and mental wellbeing.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6919" t="24031" r="24738" b="16900"/>
          <a:stretch/>
        </p:blipFill>
        <p:spPr>
          <a:xfrm>
            <a:off x="6993466" y="1473188"/>
            <a:ext cx="5029201" cy="5157008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0" y="3369733"/>
          <a:ext cx="6570134" cy="2633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/>
          <p:cNvSpPr/>
          <p:nvPr/>
        </p:nvSpPr>
        <p:spPr>
          <a:xfrm>
            <a:off x="1410228" y="5756065"/>
            <a:ext cx="4689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D21C60"/>
                </a:solidFill>
                <a:latin typeface="PT Sans" panose="020B0503020203020204" pitchFamily="34" charset="0"/>
              </a:rPr>
              <a:t>How Happy did you feel yesterday? (out of 10)</a:t>
            </a:r>
          </a:p>
        </p:txBody>
      </p:sp>
    </p:spTree>
    <p:extLst>
      <p:ext uri="{BB962C8B-B14F-4D97-AF65-F5344CB8AC3E}">
        <p14:creationId xmlns:p14="http://schemas.microsoft.com/office/powerpoint/2010/main" val="289104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1604</TotalTime>
  <Words>1389</Words>
  <Application>Microsoft Office PowerPoint</Application>
  <PresentationFormat>Widescreen</PresentationFormat>
  <Paragraphs>269</Paragraphs>
  <Slides>33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ＭＳ Ｐゴシック</vt:lpstr>
      <vt:lpstr>Arial</vt:lpstr>
      <vt:lpstr>Calibri</vt:lpstr>
      <vt:lpstr>Calibri Light</vt:lpstr>
      <vt:lpstr>PT Sans</vt:lpstr>
      <vt:lpstr>Times New Roman</vt:lpstr>
      <vt:lpstr>Verdana</vt:lpstr>
      <vt:lpstr>Office Theme</vt:lpstr>
      <vt:lpstr>Greater Manchester School Games</vt:lpstr>
      <vt:lpstr>Greater Manchester School Games</vt:lpstr>
      <vt:lpstr>Active Lives - Children and Young People Survey </vt:lpstr>
      <vt:lpstr>Activity levels across the localities</vt:lpstr>
      <vt:lpstr>Achieving 30 Mins At School</vt:lpstr>
      <vt:lpstr>Achieving 30 mins Outside of School</vt:lpstr>
      <vt:lpstr>Obesity</vt:lpstr>
      <vt:lpstr>Headline demographic breakdown</vt:lpstr>
      <vt:lpstr>Mental wellbeing </vt:lpstr>
      <vt:lpstr>CYP Attitudes towards sport and activity</vt:lpstr>
      <vt:lpstr>Attitudes towards sport and activity</vt:lpstr>
      <vt:lpstr>Greater Manchester School Games</vt:lpstr>
      <vt:lpstr>Sport England Strategy - Towards An Active Nation</vt:lpstr>
      <vt:lpstr>Greater Manchester Strategy </vt:lpstr>
      <vt:lpstr>GM childhood…the complexities</vt:lpstr>
      <vt:lpstr>GMCA: The Children and Young People’s Plan 2019-2022 </vt:lpstr>
      <vt:lpstr>Greater Manchester Moving</vt:lpstr>
      <vt:lpstr>Greater Manchester Moving</vt:lpstr>
      <vt:lpstr>Greater Manchester School Games</vt:lpstr>
      <vt:lpstr>National review and key recommendation </vt:lpstr>
      <vt:lpstr>New mission, vision and characteristics </vt:lpstr>
      <vt:lpstr>Relevance to Young People</vt:lpstr>
      <vt:lpstr>Young People reaching their potential  </vt:lpstr>
      <vt:lpstr>Principles of competition </vt:lpstr>
      <vt:lpstr>PowerPoint Presentation</vt:lpstr>
      <vt:lpstr>Three-pronged approach </vt:lpstr>
      <vt:lpstr>School Games Excel Events </vt:lpstr>
      <vt:lpstr>School Games Values Events </vt:lpstr>
      <vt:lpstr>School Games Bee Proud Events </vt:lpstr>
      <vt:lpstr>Proposed calendar of events</vt:lpstr>
      <vt:lpstr>Proposed calendar of events cont…</vt:lpstr>
      <vt:lpstr>Proposed calendar of events cont…</vt:lpstr>
      <vt:lpstr>Proposed calendar of events cont…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Elliot Garner</dc:creator>
  <cp:lastModifiedBy>Matt Stocks</cp:lastModifiedBy>
  <cp:revision>109</cp:revision>
  <cp:lastPrinted>2019-01-28T08:59:37Z</cp:lastPrinted>
  <dcterms:created xsi:type="dcterms:W3CDTF">2018-11-06T14:39:56Z</dcterms:created>
  <dcterms:modified xsi:type="dcterms:W3CDTF">2019-06-25T12:42:42Z</dcterms:modified>
</cp:coreProperties>
</file>